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5" r:id="rId2"/>
    <p:sldId id="256" r:id="rId3"/>
    <p:sldId id="339" r:id="rId4"/>
    <p:sldId id="351" r:id="rId5"/>
    <p:sldId id="297" r:id="rId6"/>
    <p:sldId id="344" r:id="rId7"/>
    <p:sldId id="345" r:id="rId8"/>
    <p:sldId id="348" r:id="rId9"/>
    <p:sldId id="337" r:id="rId10"/>
    <p:sldId id="346" r:id="rId11"/>
    <p:sldId id="347" r:id="rId12"/>
    <p:sldId id="349" r:id="rId13"/>
    <p:sldId id="336" r:id="rId14"/>
    <p:sldId id="259" r:id="rId15"/>
    <p:sldId id="338" r:id="rId16"/>
    <p:sldId id="340" r:id="rId17"/>
    <p:sldId id="341" r:id="rId18"/>
    <p:sldId id="342" r:id="rId19"/>
    <p:sldId id="299" r:id="rId2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0619" autoAdjust="0"/>
  </p:normalViewPr>
  <p:slideViewPr>
    <p:cSldViewPr>
      <p:cViewPr>
        <p:scale>
          <a:sx n="110" d="100"/>
          <a:sy n="110" d="100"/>
        </p:scale>
        <p:origin x="-187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04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6" rIns="92953" bIns="46476" numCol="1" anchor="t" anchorCtr="0" compatLnSpc="1">
            <a:prstTxWarp prst="textNoShape">
              <a:avLst/>
            </a:prstTxWarp>
          </a:bodyPr>
          <a:lstStyle>
            <a:lvl1pPr defTabSz="92990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1"/>
            <a:ext cx="3027136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6" rIns="92953" bIns="46476" numCol="1" anchor="t" anchorCtr="0" compatLnSpc="1">
            <a:prstTxWarp prst="textNoShape">
              <a:avLst/>
            </a:prstTxWarp>
          </a:bodyPr>
          <a:lstStyle>
            <a:lvl1pPr algn="r" defTabSz="92990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8594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6" rIns="92953" bIns="46476" numCol="1" anchor="b" anchorCtr="0" compatLnSpc="1">
            <a:prstTxWarp prst="textNoShape">
              <a:avLst/>
            </a:prstTxWarp>
          </a:bodyPr>
          <a:lstStyle>
            <a:lvl1pPr defTabSz="92990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818594"/>
            <a:ext cx="3027136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6" rIns="92953" bIns="46476" numCol="1" anchor="b" anchorCtr="0" compatLnSpc="1">
            <a:prstTxWarp prst="textNoShape">
              <a:avLst/>
            </a:prstTxWarp>
          </a:bodyPr>
          <a:lstStyle>
            <a:lvl1pPr algn="r" defTabSz="929907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E6E8674-0F81-4C29-ADD9-346064B94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2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137" cy="463571"/>
          </a:xfrm>
          <a:prstGeom prst="rect">
            <a:avLst/>
          </a:prstGeom>
        </p:spPr>
        <p:txBody>
          <a:bodyPr vert="horz" lIns="87936" tIns="43968" rIns="87936" bIns="43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349" y="1"/>
            <a:ext cx="3027137" cy="463571"/>
          </a:xfrm>
          <a:prstGeom prst="rect">
            <a:avLst/>
          </a:prstGeom>
        </p:spPr>
        <p:txBody>
          <a:bodyPr vert="horz" lIns="87936" tIns="43968" rIns="87936" bIns="43968" rtlCol="0"/>
          <a:lstStyle>
            <a:lvl1pPr algn="r">
              <a:defRPr sz="1200"/>
            </a:lvl1pPr>
          </a:lstStyle>
          <a:p>
            <a:fld id="{81FFC306-8A6C-49DD-8382-F73506D79E28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36" tIns="43968" rIns="87936" bIns="43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05" y="4410065"/>
            <a:ext cx="5587394" cy="4176744"/>
          </a:xfrm>
          <a:prstGeom prst="rect">
            <a:avLst/>
          </a:prstGeom>
        </p:spPr>
        <p:txBody>
          <a:bodyPr vert="horz" lIns="87936" tIns="43968" rIns="87936" bIns="43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8596"/>
            <a:ext cx="3027137" cy="463571"/>
          </a:xfrm>
          <a:prstGeom prst="rect">
            <a:avLst/>
          </a:prstGeom>
        </p:spPr>
        <p:txBody>
          <a:bodyPr vert="horz" lIns="87936" tIns="43968" rIns="87936" bIns="43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349" y="8818596"/>
            <a:ext cx="3027137" cy="463571"/>
          </a:xfrm>
          <a:prstGeom prst="rect">
            <a:avLst/>
          </a:prstGeom>
        </p:spPr>
        <p:txBody>
          <a:bodyPr vert="horz" lIns="87936" tIns="43968" rIns="87936" bIns="43968" rtlCol="0" anchor="b"/>
          <a:lstStyle>
            <a:lvl1pPr algn="r">
              <a:defRPr sz="1200"/>
            </a:lvl1pPr>
          </a:lstStyle>
          <a:p>
            <a:fld id="{28707D2A-F825-43ED-9A2A-075CE6A9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2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7D2A-F825-43ED-9A2A-075CE6A9F2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3D697-5498-4760-836D-EEC881BFE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C79A-9682-4AA6-BCBF-730A8A3EA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A9E0-8BE7-4F96-AEBC-C4B117915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7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40D4-DDCB-4E6C-9DA2-E7A60D8E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9DC34-AA4C-40A7-BAC2-328D6F73E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48E0-91AD-4963-9B7F-E6D4699DB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84E6-54BE-4A99-A7BD-A80BB8E42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6BEE-4963-4816-94C8-F4771FF9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E60C-91C3-4073-BCED-46E01E5C7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B27C-B77B-4D8F-95FA-7B5439070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1393-5C15-43DA-B355-171AB623D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02B8B26-00E9-4CEB-9425-E0ADCD63F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29045"/>
            <a:ext cx="9144000" cy="2133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ctr">
              <a:defRPr/>
            </a:pPr>
            <a:r>
              <a:rPr lang="en-US" sz="3200" b="1" dirty="0" smtClean="0">
                <a:ln w="12700">
                  <a:noFill/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Sitka </a:t>
            </a:r>
            <a:r>
              <a:rPr lang="en-US" sz="3200" b="1" dirty="0">
                <a:ln w="12700">
                  <a:noFill/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Sawmill Creek Road </a:t>
            </a:r>
          </a:p>
          <a:p>
            <a:pPr algn="ctr">
              <a:defRPr/>
            </a:pPr>
            <a:r>
              <a:rPr lang="en-US" sz="3200" b="1" dirty="0">
                <a:ln w="12700">
                  <a:noFill/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Resurfacing and Pedestrian </a:t>
            </a:r>
            <a:r>
              <a:rPr lang="en-US" sz="3200" b="1" dirty="0" smtClean="0">
                <a:ln w="12700">
                  <a:noFill/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Improvements</a:t>
            </a:r>
          </a:p>
          <a:p>
            <a:pPr algn="ctr">
              <a:defRPr/>
            </a:pPr>
            <a:r>
              <a:rPr lang="en-US" sz="3200" b="1" dirty="0" smtClean="0">
                <a:ln w="12700">
                  <a:noFill/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Project # Z681000000</a:t>
            </a:r>
          </a:p>
        </p:txBody>
      </p:sp>
    </p:spTree>
    <p:extLst>
      <p:ext uri="{BB962C8B-B14F-4D97-AF65-F5344CB8AC3E}">
        <p14:creationId xmlns:p14="http://schemas.microsoft.com/office/powerpoint/2010/main" val="19884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Option </a:t>
            </a:r>
            <a:r>
              <a:rPr lang="en-US" dirty="0" smtClean="0"/>
              <a:t>2 </a:t>
            </a:r>
            <a:br>
              <a:rPr lang="en-US" dirty="0" smtClean="0"/>
            </a:br>
            <a:r>
              <a:rPr lang="en-US" dirty="0" smtClean="0"/>
              <a:t>Plan View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8153400" cy="838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1800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dirty="0" smtClean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8059"/>
            <a:ext cx="8229600" cy="5404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71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Option </a:t>
            </a:r>
            <a:r>
              <a:rPr lang="en-US" dirty="0" smtClean="0"/>
              <a:t>2 </a:t>
            </a:r>
            <a:br>
              <a:rPr lang="en-US" dirty="0" smtClean="0"/>
            </a:br>
            <a:r>
              <a:rPr lang="en-US" dirty="0" smtClean="0"/>
              <a:t>Proposed Signs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6" y="1447801"/>
            <a:ext cx="1981200" cy="1642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6" y="3089835"/>
            <a:ext cx="1981202" cy="810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0" y="1447801"/>
            <a:ext cx="1981200" cy="1642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0" y="3089835"/>
            <a:ext cx="1989827" cy="832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81" y="1521126"/>
            <a:ext cx="2072564" cy="20243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81" y="3529264"/>
            <a:ext cx="2072564" cy="10767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77333" y="4608007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Pedestrians Ahead</a:t>
            </a:r>
          </a:p>
          <a:p>
            <a:pPr algn="ctr"/>
            <a:r>
              <a:rPr lang="en-US" sz="1800" dirty="0" smtClean="0"/>
              <a:t>Sign would be located inbound on SMC between IRR &amp; Jeff Davis Street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98276" y="4007842"/>
            <a:ext cx="571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Bike Lane Ahead &amp; Bike Lane Ends</a:t>
            </a:r>
            <a:endParaRPr lang="en-US" b="1" u="sng" dirty="0"/>
          </a:p>
          <a:p>
            <a:pPr algn="ctr"/>
            <a:r>
              <a:rPr lang="en-US" sz="1800" dirty="0" smtClean="0"/>
              <a:t>Signs </a:t>
            </a:r>
            <a:r>
              <a:rPr lang="en-US" sz="1800" dirty="0"/>
              <a:t>would be located </a:t>
            </a:r>
            <a:r>
              <a:rPr lang="en-US" sz="1800" dirty="0" smtClean="0"/>
              <a:t>at the BOP &amp; EOP of the project.  </a:t>
            </a:r>
          </a:p>
          <a:p>
            <a:pPr algn="ctr"/>
            <a:r>
              <a:rPr lang="en-US" b="1" u="sng" dirty="0" smtClean="0"/>
              <a:t>Bike Lane</a:t>
            </a:r>
            <a:r>
              <a:rPr lang="en-US" b="1" dirty="0" smtClean="0"/>
              <a:t> </a:t>
            </a:r>
          </a:p>
          <a:p>
            <a:pPr algn="ctr"/>
            <a:r>
              <a:rPr lang="en-US" sz="1800" dirty="0"/>
              <a:t>S</a:t>
            </a:r>
            <a:r>
              <a:rPr lang="en-US" sz="1800" dirty="0" smtClean="0"/>
              <a:t>igns would be located throughout the project limits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70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Option </a:t>
            </a:r>
            <a:r>
              <a:rPr lang="en-US" dirty="0" smtClean="0"/>
              <a:t>2 </a:t>
            </a:r>
            <a:br>
              <a:rPr lang="en-US" dirty="0" smtClean="0"/>
            </a:br>
            <a:r>
              <a:rPr lang="en-US" dirty="0" smtClean="0"/>
              <a:t>Proposed Paint Markings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1361645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icycle lane markings on each side of SMC (5’ wide)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Crosswalk paint markings (crossing SMC) located at Baranof &amp; Monastery Streets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Crosswalk paint markings       (crossing all side streets)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Realigned centerline markings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1645"/>
            <a:ext cx="4114800" cy="5338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28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Option 2 - Conceptual photo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5613440"/>
            <a:ext cx="4343400" cy="109215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000" dirty="0" smtClean="0">
                <a:cs typeface="Arial" charset="0"/>
              </a:rPr>
              <a:t>Proposed 11’ driving lane, 5’ bike path, </a:t>
            </a:r>
          </a:p>
          <a:p>
            <a:pPr marL="0" indent="0" algn="ctr" eaLnBrk="1" hangingPunct="1">
              <a:buNone/>
            </a:pPr>
            <a:r>
              <a:rPr lang="en-US" sz="2000" dirty="0" smtClean="0">
                <a:cs typeface="Arial" charset="0"/>
              </a:rPr>
              <a:t>4.5’ sidewalk</a:t>
            </a:r>
          </a:p>
          <a:p>
            <a:pPr marL="0" indent="0" algn="ctr" eaLnBrk="1" hangingPunct="1"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29913"/>
            <a:ext cx="4191000" cy="3127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133600"/>
            <a:ext cx="4165601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15270" y="5715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Existing driving lane &amp; </a:t>
            </a:r>
          </a:p>
          <a:p>
            <a:pPr algn="ctr"/>
            <a:r>
              <a:rPr lang="en-US" sz="2000" dirty="0" smtClean="0"/>
              <a:t>parking lane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986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DeGroff Street &amp; SMC </a:t>
            </a:r>
            <a:br>
              <a:rPr lang="en-US" dirty="0" smtClean="0"/>
            </a:br>
            <a:r>
              <a:rPr lang="en-US" dirty="0" smtClean="0"/>
              <a:t>Option 2 - Conceptual photo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04" y="1954195"/>
            <a:ext cx="4285388" cy="3214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77406" y="5562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11</a:t>
            </a:r>
            <a:r>
              <a:rPr lang="en-US" sz="2000" dirty="0" smtClean="0"/>
              <a:t>’ driving lane, 5’ bike path </a:t>
            </a:r>
            <a:r>
              <a:rPr lang="en-US" sz="2000" dirty="0" smtClean="0"/>
              <a:t>&amp; </a:t>
            </a:r>
          </a:p>
          <a:p>
            <a:pPr algn="ctr"/>
            <a:r>
              <a:rPr lang="en-US" sz="2000" dirty="0" smtClean="0"/>
              <a:t>10’ parking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48678" y="5715000"/>
            <a:ext cx="399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Existing DeGroff/SMC intersection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54194"/>
            <a:ext cx="4267200" cy="3214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Proposed ADA Sidewalk at </a:t>
            </a:r>
            <a:br>
              <a:rPr lang="en-US" dirty="0" smtClean="0"/>
            </a:br>
            <a:r>
              <a:rPr lang="en-US" dirty="0" smtClean="0"/>
              <a:t>Geodetic Way - Conceptual photo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5" y="1905000"/>
            <a:ext cx="4225985" cy="3169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28" y="1927644"/>
            <a:ext cx="41656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4801" y="5943600"/>
            <a:ext cx="441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ADA sidewalk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2828" y="5943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conditions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Realignment of the Bike Path at </a:t>
            </a:r>
            <a:br>
              <a:rPr lang="en-US" dirty="0" smtClean="0"/>
            </a:br>
            <a:r>
              <a:rPr lang="en-US" dirty="0" smtClean="0"/>
              <a:t>Jeff Davis Street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22594"/>
            <a:ext cx="3822013" cy="2866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0" y="1399590"/>
            <a:ext cx="4624594" cy="4239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08569" y="5941367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bike path realignment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648201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bike path &amp; crosswalk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Project </a:t>
            </a:r>
            <a:r>
              <a:rPr lang="en-US" dirty="0" smtClean="0"/>
              <a:t>Timeline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90062" cy="4341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63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What’s Next?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6200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DOT &amp; PF is asking the Sitka Assembly to provide DOT with their preferred alternative for the SMC project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Option 1- Proposed Typical Section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Option 2 - Proposed Typical Section</a:t>
            </a:r>
          </a:p>
        </p:txBody>
      </p:sp>
    </p:spTree>
    <p:extLst>
      <p:ext uri="{BB962C8B-B14F-4D97-AF65-F5344CB8AC3E}">
        <p14:creationId xmlns:p14="http://schemas.microsoft.com/office/powerpoint/2010/main" val="7353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Contact information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Keith.karpstein@alaska.gov</a:t>
            </a:r>
            <a:r>
              <a:rPr lang="en-US" dirty="0"/>
              <a:t> </a:t>
            </a:r>
            <a:r>
              <a:rPr lang="en-US" dirty="0" smtClean="0"/>
              <a:t> 465-1796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Loren.gehring@alaska.gov</a:t>
            </a:r>
            <a:r>
              <a:rPr lang="en-US" dirty="0"/>
              <a:t> </a:t>
            </a:r>
            <a:r>
              <a:rPr lang="en-US" dirty="0" smtClean="0"/>
              <a:t> 465-8189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Colleen.ivaniszek@alaska.gov  465-4436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THANK YOU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4582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Alaska DOT&amp;PF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7696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Keith Karpstein - Design Group Chief</a:t>
            </a:r>
          </a:p>
          <a:p>
            <a:pPr eaLnBrk="1" hangingPunct="1"/>
            <a:r>
              <a:rPr lang="en-US" dirty="0" smtClean="0"/>
              <a:t>Loren Gehring - Engineering Manager</a:t>
            </a:r>
          </a:p>
          <a:p>
            <a:pPr eaLnBrk="1" hangingPunct="1"/>
            <a:r>
              <a:rPr lang="en-US" dirty="0" smtClean="0"/>
              <a:t>Colleen Ivaniszek - Designer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76600"/>
            <a:ext cx="6405192" cy="32997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Sawmill </a:t>
            </a:r>
            <a:r>
              <a:rPr lang="en-US" dirty="0" smtClean="0">
                <a:cs typeface="Arial" charset="0"/>
              </a:rPr>
              <a:t>Creek Road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Project Limits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524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charset="0"/>
              </a:rPr>
              <a:t>Begin of Project (BOP) : Hollywood Way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charset="0"/>
              </a:rPr>
              <a:t>End of Project (EOP) : Jeff Davis Street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charset="0"/>
              </a:rPr>
              <a:t>Total length of project = 0.40 mile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 smtClean="0"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5715000" cy="3440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751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Sawmill </a:t>
            </a:r>
            <a:r>
              <a:rPr lang="en-US" dirty="0" smtClean="0">
                <a:cs typeface="Arial" charset="0"/>
              </a:rPr>
              <a:t>Creek Road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Proposed Improvements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510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u="sng" dirty="0" smtClean="0">
                <a:cs typeface="Arial" charset="0"/>
              </a:rPr>
              <a:t>Road Improvements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</a:rPr>
              <a:t>Reconstruct pavement structural section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</a:rPr>
              <a:t>DeGroff/SMC </a:t>
            </a:r>
            <a:r>
              <a:rPr lang="en-US" sz="2000" dirty="0">
                <a:cs typeface="Arial" charset="0"/>
              </a:rPr>
              <a:t>intersection </a:t>
            </a:r>
            <a:r>
              <a:rPr lang="en-US" sz="2000" dirty="0" smtClean="0">
                <a:cs typeface="Arial" charset="0"/>
              </a:rPr>
              <a:t>redesign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New </a:t>
            </a:r>
            <a:r>
              <a:rPr lang="en-US" sz="2000" dirty="0" smtClean="0">
                <a:cs typeface="Arial" charset="0"/>
              </a:rPr>
              <a:t>storm drain system</a:t>
            </a:r>
          </a:p>
          <a:p>
            <a:pPr marL="0" indent="0" eaLnBrk="1" hangingPunct="1">
              <a:buNone/>
            </a:pPr>
            <a:r>
              <a:rPr lang="en-US" sz="2000" b="1" u="sng" dirty="0" smtClean="0">
                <a:cs typeface="Arial" charset="0"/>
              </a:rPr>
              <a:t>Pedestrian Improvements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</a:rPr>
              <a:t>ADA compliant sidewalks </a:t>
            </a:r>
            <a:r>
              <a:rPr lang="en-US" sz="2000" dirty="0">
                <a:cs typeface="Arial" charset="0"/>
              </a:rPr>
              <a:t>&amp; </a:t>
            </a:r>
            <a:r>
              <a:rPr lang="en-US" sz="2000" dirty="0" smtClean="0">
                <a:cs typeface="Arial" charset="0"/>
              </a:rPr>
              <a:t>curb ramps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Relocate power poles out of </a:t>
            </a:r>
            <a:r>
              <a:rPr lang="en-US" sz="2000" dirty="0" smtClean="0">
                <a:cs typeface="Arial" charset="0"/>
              </a:rPr>
              <a:t>sidewalk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</a:rPr>
              <a:t>Pedestrian Way finder signs</a:t>
            </a:r>
          </a:p>
          <a:p>
            <a:pPr marL="0" indent="0" eaLnBrk="1" hangingPunct="1">
              <a:buNone/>
            </a:pPr>
            <a:r>
              <a:rPr lang="en-US" sz="2000" b="1" u="sng" dirty="0" smtClean="0">
                <a:cs typeface="Arial" charset="0"/>
              </a:rPr>
              <a:t>Bicycle </a:t>
            </a:r>
            <a:r>
              <a:rPr lang="en-US" sz="2000" b="1" u="sng" dirty="0">
                <a:cs typeface="Arial" charset="0"/>
              </a:rPr>
              <a:t>Access Improvements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</a:rPr>
              <a:t>Widened lanes for shared access or dedicated bike lane (depending on alternative selected)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B</a:t>
            </a:r>
            <a:r>
              <a:rPr lang="en-US" sz="2000" dirty="0" smtClean="0">
                <a:cs typeface="Arial" charset="0"/>
              </a:rPr>
              <a:t>icycle pavement markings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B</a:t>
            </a:r>
            <a:r>
              <a:rPr lang="en-US" sz="2000" dirty="0" smtClean="0">
                <a:cs typeface="Arial" charset="0"/>
              </a:rPr>
              <a:t>icycle signs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B</a:t>
            </a:r>
            <a:r>
              <a:rPr lang="en-US" sz="2000" dirty="0" smtClean="0">
                <a:cs typeface="Arial" charset="0"/>
              </a:rPr>
              <a:t>ike </a:t>
            </a:r>
            <a:r>
              <a:rPr lang="en-US" sz="2000" dirty="0">
                <a:cs typeface="Arial" charset="0"/>
              </a:rPr>
              <a:t>path </a:t>
            </a:r>
            <a:r>
              <a:rPr lang="en-US" sz="2000" dirty="0" smtClean="0">
                <a:cs typeface="Arial" charset="0"/>
              </a:rPr>
              <a:t>realignment at </a:t>
            </a:r>
            <a:r>
              <a:rPr lang="en-US" sz="2000" dirty="0">
                <a:cs typeface="Arial" charset="0"/>
              </a:rPr>
              <a:t>Jeff Davis Street</a:t>
            </a:r>
          </a:p>
          <a:p>
            <a:pPr lvl="1" eaLnBrk="1" hangingPunct="1"/>
            <a:endParaRPr lang="en-US" dirty="0">
              <a:cs typeface="Arial" charset="0"/>
            </a:endParaRPr>
          </a:p>
          <a:p>
            <a:pPr marL="0" indent="0" eaLnBrk="1" hangingPunct="1">
              <a:buNone/>
            </a:pPr>
            <a:endParaRPr lang="en-US" sz="1800" dirty="0"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6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Option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Proposed Typical Section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8153400" cy="3505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cs typeface="Arial" charset="0"/>
              </a:rPr>
              <a:t>Work will remain within the limits of the existing ROW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cs typeface="Arial" charset="0"/>
              </a:rPr>
              <a:t>Relocate power poles out of the ROW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cs typeface="Arial" charset="0"/>
              </a:rPr>
              <a:t>13.5’ driving lanes : widened for vehicle &amp; bicycle use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cs typeface="Arial" charset="0"/>
              </a:rPr>
              <a:t>8’ </a:t>
            </a:r>
            <a:r>
              <a:rPr lang="en-US" sz="2400" dirty="0">
                <a:cs typeface="Arial" charset="0"/>
              </a:rPr>
              <a:t>p</a:t>
            </a:r>
            <a:r>
              <a:rPr lang="en-US" sz="2400" dirty="0" smtClean="0">
                <a:cs typeface="Arial" charset="0"/>
              </a:rPr>
              <a:t>arking lanes </a:t>
            </a:r>
            <a:r>
              <a:rPr lang="en-US" sz="2400" dirty="0" smtClean="0">
                <a:cs typeface="Arial" charset="0"/>
              </a:rPr>
              <a:t>would remain </a:t>
            </a:r>
            <a:r>
              <a:rPr lang="en-US" sz="2400" dirty="0" smtClean="0">
                <a:cs typeface="Arial" charset="0"/>
              </a:rPr>
              <a:t>on both sides of SMC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cs typeface="Arial" charset="0"/>
              </a:rPr>
              <a:t>ADA upgrades to the sidewalk and curb ramps</a:t>
            </a:r>
          </a:p>
          <a:p>
            <a:pPr eaLnBrk="1" hangingPunct="1">
              <a:lnSpc>
                <a:spcPct val="150000"/>
              </a:lnSpc>
            </a:pPr>
            <a:endParaRPr lang="en-US" sz="24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2400" dirty="0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1371600"/>
            <a:ext cx="8991600" cy="1519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Option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Plan View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5715000"/>
            <a:ext cx="8153400" cy="91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24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2400" dirty="0" smtClean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18079" cy="5331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715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Option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 Proposed Signs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6877"/>
            <a:ext cx="2072564" cy="2024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35015"/>
            <a:ext cx="2072564" cy="10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8058" y="4613758"/>
            <a:ext cx="2767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Pedestrians Ahead</a:t>
            </a:r>
          </a:p>
          <a:p>
            <a:pPr algn="ctr"/>
            <a:r>
              <a:rPr lang="en-US" sz="1800" dirty="0" smtClean="0"/>
              <a:t>Sign would be located inbound on SMC between IRR &amp; Jeff Davis Street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08186"/>
            <a:ext cx="2438400" cy="24298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" y="4070335"/>
            <a:ext cx="3924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Bicycles May Use Full Lane</a:t>
            </a:r>
          </a:p>
          <a:p>
            <a:pPr marL="342900" indent="-342900" algn="ctr">
              <a:buAutoNum type="arabicParenR"/>
            </a:pPr>
            <a:r>
              <a:rPr lang="en-US" sz="1800" dirty="0" smtClean="0"/>
              <a:t>This sign is used where there are no designated bicycle lanes</a:t>
            </a:r>
          </a:p>
          <a:p>
            <a:pPr marL="342900" indent="-342900" algn="ctr">
              <a:buAutoNum type="arabicParenR"/>
            </a:pPr>
            <a:r>
              <a:rPr lang="en-US" sz="1800" dirty="0" smtClean="0"/>
              <a:t>Informs drivers that bicycles are likely to occupy the travel lane.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2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Option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Paint Markings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2590800" cy="4065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267200" y="2438400"/>
            <a:ext cx="3581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Shared Lane </a:t>
            </a:r>
          </a:p>
          <a:p>
            <a:pPr algn="ctr"/>
            <a:r>
              <a:rPr lang="en-US" b="1" u="sng" dirty="0" smtClean="0"/>
              <a:t>Pavement Marking</a:t>
            </a:r>
            <a:endParaRPr lang="en-US" b="1" dirty="0" smtClean="0"/>
          </a:p>
          <a:p>
            <a:pPr marL="342900" indent="-342900" algn="ctr">
              <a:buAutoNum type="arabicParenR"/>
            </a:pPr>
            <a:endParaRPr lang="en-US" sz="1600" dirty="0" smtClean="0"/>
          </a:p>
          <a:p>
            <a:pPr marL="342900" indent="-342900" algn="ctr">
              <a:buAutoNum type="arabicParenR"/>
            </a:pPr>
            <a:r>
              <a:rPr lang="en-US" sz="1600" dirty="0" smtClean="0"/>
              <a:t>Show bicyclists where they need to be on the road</a:t>
            </a:r>
          </a:p>
          <a:p>
            <a:pPr marL="342900" indent="-342900" algn="ctr">
              <a:buAutoNum type="arabicParenR"/>
            </a:pPr>
            <a:r>
              <a:rPr lang="en-US" sz="1600" dirty="0" smtClean="0"/>
              <a:t>Alert drivers that bicyclists are likely to occupy the travel lane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Option </a:t>
            </a:r>
            <a:r>
              <a:rPr lang="en-US" dirty="0" smtClean="0"/>
              <a:t>2 </a:t>
            </a:r>
            <a:br>
              <a:rPr lang="en-US" dirty="0" smtClean="0"/>
            </a:br>
            <a:r>
              <a:rPr lang="en-US" dirty="0" smtClean="0"/>
              <a:t>Proposed Typical Section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8153400" cy="3581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>
                <a:cs typeface="Arial" charset="0"/>
              </a:rPr>
              <a:t>Work </a:t>
            </a:r>
            <a:r>
              <a:rPr lang="en-US" sz="2000" dirty="0" smtClean="0">
                <a:cs typeface="Arial" charset="0"/>
              </a:rPr>
              <a:t>would remain </a:t>
            </a:r>
            <a:r>
              <a:rPr lang="en-US" sz="2000" dirty="0">
                <a:cs typeface="Arial" charset="0"/>
              </a:rPr>
              <a:t>within the limits of the existing ROW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cs typeface="Arial" charset="0"/>
              </a:rPr>
              <a:t>Relocate power poles out </a:t>
            </a:r>
            <a:r>
              <a:rPr lang="en-US" sz="2000" dirty="0">
                <a:cs typeface="Arial" charset="0"/>
              </a:rPr>
              <a:t>of the ROW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cs typeface="Arial" charset="0"/>
              </a:rPr>
              <a:t>Eliminate parking from the south side of SMC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cs typeface="Arial" charset="0"/>
              </a:rPr>
              <a:t>5’ wide bike lanes on each side of SMC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cs typeface="Arial" charset="0"/>
              </a:rPr>
              <a:t>Driving lane widths would be reduced from 12’ to 11’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cs typeface="Arial" charset="0"/>
              </a:rPr>
              <a:t>Centerline of the road would be realigned</a:t>
            </a:r>
            <a:endParaRPr lang="en-US" sz="2000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cs typeface="Arial" charset="0"/>
              </a:rPr>
              <a:t>ADA upgrades to the sidewalk and curb </a:t>
            </a:r>
            <a:r>
              <a:rPr lang="en-US" sz="2000" dirty="0" smtClean="0">
                <a:cs typeface="Arial" charset="0"/>
              </a:rPr>
              <a:t>ramps</a:t>
            </a:r>
          </a:p>
          <a:p>
            <a:pPr eaLnBrk="1" hangingPunct="1">
              <a:lnSpc>
                <a:spcPct val="150000"/>
              </a:lnSpc>
            </a:pPr>
            <a:endParaRPr lang="en-US" sz="1800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dirty="0" smtClean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91600" cy="1504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80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532</Words>
  <Application>Microsoft Office PowerPoint</Application>
  <PresentationFormat>On-screen Show (4:3)</PresentationFormat>
  <Paragraphs>119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Alaska DOT&amp;PF</vt:lpstr>
      <vt:lpstr>Sawmill Creek Road Project Limits</vt:lpstr>
      <vt:lpstr>Sawmill Creek Road Proposed Improvements</vt:lpstr>
      <vt:lpstr>Option 1 Proposed Typical Section</vt:lpstr>
      <vt:lpstr>Option 1 Plan View</vt:lpstr>
      <vt:lpstr>Option 1  Proposed Signs</vt:lpstr>
      <vt:lpstr>Option 1 Paint Markings</vt:lpstr>
      <vt:lpstr>Option 2  Proposed Typical Section</vt:lpstr>
      <vt:lpstr>Option 2  Plan View</vt:lpstr>
      <vt:lpstr>Option 2  Proposed Signs</vt:lpstr>
      <vt:lpstr>Option 2  Proposed Paint Markings</vt:lpstr>
      <vt:lpstr>Option 2 - Conceptual photo</vt:lpstr>
      <vt:lpstr>DeGroff Street &amp; SMC  Option 2 - Conceptual photo</vt:lpstr>
      <vt:lpstr>Proposed ADA Sidewalk at  Geodetic Way - Conceptual photo</vt:lpstr>
      <vt:lpstr>Realignment of the Bike Path at  Jeff Davis Street</vt:lpstr>
      <vt:lpstr>Project Timeline</vt:lpstr>
      <vt:lpstr>What’s Next?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2013-02-03T17:31:58Z</dcterms:created>
  <dcterms:modified xsi:type="dcterms:W3CDTF">2017-05-04T23:56:23Z</dcterms:modified>
</cp:coreProperties>
</file>