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73" r:id="rId4"/>
    <p:sldId id="265" r:id="rId5"/>
    <p:sldId id="262" r:id="rId6"/>
    <p:sldId id="267" r:id="rId7"/>
    <p:sldId id="271" r:id="rId8"/>
    <p:sldId id="281" r:id="rId9"/>
    <p:sldId id="270" r:id="rId10"/>
    <p:sldId id="274" r:id="rId11"/>
    <p:sldId id="269" r:id="rId12"/>
    <p:sldId id="275" r:id="rId13"/>
    <p:sldId id="276" r:id="rId14"/>
    <p:sldId id="277" r:id="rId15"/>
    <p:sldId id="278" r:id="rId16"/>
    <p:sldId id="272" r:id="rId17"/>
    <p:sldId id="282" r:id="rId18"/>
    <p:sldId id="279" r:id="rId19"/>
    <p:sldId id="28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2" autoAdjust="0"/>
    <p:restoredTop sz="95971" autoAdjust="0"/>
  </p:normalViewPr>
  <p:slideViewPr>
    <p:cSldViewPr>
      <p:cViewPr>
        <p:scale>
          <a:sx n="60" d="100"/>
          <a:sy n="60" d="100"/>
        </p:scale>
        <p:origin x="-3186" y="-14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88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6BABE48-9395-4289-913A-1B2EE52BDBB9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2155ECF-650E-4CE2-B582-3D951E6A65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57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6441AC6-FC4F-4477-AD48-32AA2210A086}" type="datetimeFigureOut">
              <a:rPr lang="en-US"/>
              <a:pPr>
                <a:defRPr/>
              </a:pPr>
              <a:t>10/16/2017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55E4D2-B79E-41E5-B5B3-EA5ABB109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78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429000"/>
            <a:ext cx="9144000" cy="34385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88" y="0"/>
            <a:ext cx="1316736" cy="3429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2" name="Picture 11"/>
          <p:cNvPicPr preferRelativeResize="0"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672" y="0"/>
            <a:ext cx="1316736" cy="3429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040" y="0"/>
            <a:ext cx="1304925" cy="3429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04925" cy="3429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592" y="0"/>
            <a:ext cx="1304925" cy="3429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408" y="0"/>
            <a:ext cx="1304925" cy="3429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19" name="Picture 18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080" y="0"/>
            <a:ext cx="1316736" cy="3429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9" name="Picture 15" descr="dotseal-x.gif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2847975"/>
            <a:ext cx="111442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ooter Placeholder 3"/>
          <p:cNvSpPr txBox="1">
            <a:spLocks/>
          </p:cNvSpPr>
          <p:nvPr userDrawn="1"/>
        </p:nvSpPr>
        <p:spPr>
          <a:xfrm>
            <a:off x="0" y="6556248"/>
            <a:ext cx="91440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fontAlgn="auto">
              <a:spcBef>
                <a:spcPts val="0"/>
              </a:spcBef>
              <a:spcAft>
                <a:spcPts val="0"/>
              </a:spcAft>
              <a:defRPr sz="1200" b="0" kern="1200">
                <a:solidFill>
                  <a:schemeClr val="bg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050" b="1" i="1" dirty="0" smtClean="0"/>
              <a:t>Keep Alaska Moving</a:t>
            </a:r>
            <a:r>
              <a:rPr lang="en-US" sz="1050" b="1" dirty="0" smtClean="0"/>
              <a:t> </a:t>
            </a:r>
            <a:r>
              <a:rPr lang="en-US" sz="1050" dirty="0" smtClean="0"/>
              <a:t>through service and infrastructure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126119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22960"/>
          </a:xfrm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9F69BE-E48A-465C-B021-D9AB6B404C7F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8B6FD7-91B3-4D10-B688-973CF5EAA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>
          <a:xfrm>
            <a:off x="2133600" y="6556248"/>
            <a:ext cx="4876800" cy="30175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+mj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050" b="1" i="1" dirty="0" smtClean="0">
                <a:solidFill>
                  <a:schemeClr val="bg1"/>
                </a:solidFill>
              </a:rPr>
              <a:t>Keep Alaska Moving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en-US" sz="1050" dirty="0" smtClean="0">
                <a:solidFill>
                  <a:schemeClr val="bg1"/>
                </a:solidFill>
              </a:rPr>
              <a:t>through service and infrastructure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06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22960"/>
          </a:xfrm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9F69BE-E48A-465C-B021-D9AB6B404C7F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8B6FD7-91B3-4D10-B688-973CF5EAA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>
          <a:xfrm>
            <a:off x="2133600" y="6556248"/>
            <a:ext cx="4876800" cy="30175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+mj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050" b="1" i="1" dirty="0" smtClean="0">
                <a:solidFill>
                  <a:schemeClr val="bg1"/>
                </a:solidFill>
              </a:rPr>
              <a:t>Keep Alaska Moving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en-US" sz="1050" dirty="0" smtClean="0">
                <a:solidFill>
                  <a:schemeClr val="bg1"/>
                </a:solidFill>
              </a:rPr>
              <a:t>through service and infrastructure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916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01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822960"/>
          </a:xfrm>
          <a:noFill/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9F69BE-E48A-465C-B021-D9AB6B404C7F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8B6FD7-91B3-4D10-B688-973CF5EAA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3"/>
          <p:cNvSpPr txBox="1">
            <a:spLocks/>
          </p:cNvSpPr>
          <p:nvPr userDrawn="1"/>
        </p:nvSpPr>
        <p:spPr>
          <a:xfrm>
            <a:off x="2133600" y="6556248"/>
            <a:ext cx="4876800" cy="30175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+mj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050" b="1" i="1" dirty="0" smtClean="0">
                <a:solidFill>
                  <a:schemeClr val="bg1"/>
                </a:solidFill>
              </a:rPr>
              <a:t>Keep Alaska Moving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en-US" sz="1050" dirty="0" smtClean="0">
                <a:solidFill>
                  <a:schemeClr val="bg1"/>
                </a:solidFill>
              </a:rPr>
              <a:t>through service and infrastructure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3"/>
          <p:cNvSpPr>
            <a:spLocks noGrp="1"/>
          </p:cNvSpPr>
          <p:nvPr>
            <p:ph sz="half" idx="10"/>
          </p:nvPr>
        </p:nvSpPr>
        <p:spPr>
          <a:xfrm>
            <a:off x="4724400" y="12954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6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9F69BE-E48A-465C-B021-D9AB6B404C7F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8B6FD7-91B3-4D10-B688-973CF5EAA7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3"/>
          <p:cNvSpPr txBox="1">
            <a:spLocks/>
          </p:cNvSpPr>
          <p:nvPr userDrawn="1"/>
        </p:nvSpPr>
        <p:spPr>
          <a:xfrm>
            <a:off x="2133600" y="6556248"/>
            <a:ext cx="4876800" cy="301752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+mj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1050" b="1" i="1" dirty="0" smtClean="0">
                <a:solidFill>
                  <a:schemeClr val="bg1"/>
                </a:solidFill>
              </a:rPr>
              <a:t>Keep Alaska Moving</a:t>
            </a:r>
            <a:r>
              <a:rPr lang="en-US" sz="1050" b="1" dirty="0" smtClean="0">
                <a:solidFill>
                  <a:schemeClr val="bg1"/>
                </a:solidFill>
              </a:rPr>
              <a:t> </a:t>
            </a:r>
            <a:r>
              <a:rPr lang="en-US" sz="1050" dirty="0" smtClean="0">
                <a:solidFill>
                  <a:schemeClr val="bg1"/>
                </a:solidFill>
              </a:rPr>
              <a:t>through service and infrastructure</a:t>
            </a:r>
            <a:endParaRPr lang="en-US" sz="105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1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gradFill>
            <a:gsLst>
              <a:gs pos="0">
                <a:schemeClr val="accent1">
                  <a:tint val="44500"/>
                  <a:satMod val="160000"/>
                </a:schemeClr>
              </a:gs>
              <a:gs pos="34000">
                <a:srgbClr val="00206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277813"/>
            <a:ext cx="9144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219200"/>
            <a:ext cx="88392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2" r:id="rId2"/>
    <p:sldLayoutId id="2147483695" r:id="rId3"/>
    <p:sldLayoutId id="2147483696" r:id="rId4"/>
    <p:sldLayoutId id="2147483694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 kern="1200">
          <a:solidFill>
            <a:schemeClr val="tx1"/>
          </a:solidFill>
          <a:latin typeface="Arial Black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110000"/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85000"/>
        <a:buFont typeface="Wingdings" pitchFamily="2" charset="2"/>
        <a:buChar char="§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0C0"/>
        </a:buClr>
        <a:buSzPct val="80000"/>
        <a:buFont typeface="Wingdings" pitchFamily="2" charset="2"/>
        <a:buChar char="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F7F7F"/>
        </a:buClr>
        <a:buSzPct val="95000"/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3886200"/>
            <a:ext cx="9144000" cy="990600"/>
          </a:xfrm>
          <a:prstGeom prst="rect">
            <a:avLst/>
          </a:prstGeom>
          <a:noFill/>
        </p:spPr>
        <p:txBody>
          <a:bodyPr/>
          <a:lstStyle>
            <a:lvl1pPr>
              <a:defRPr sz="3100" baseline="0">
                <a:ln w="12700">
                  <a:solidFill>
                    <a:schemeClr val="tx1"/>
                  </a:solidFill>
                </a:ln>
                <a:gradFill>
                  <a:gsLst>
                    <a:gs pos="0">
                      <a:schemeClr val="bg1"/>
                    </a:gs>
                    <a:gs pos="66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Alaska Department of </a:t>
            </a:r>
            <a:br>
              <a:rPr lang="en-US" dirty="0" smtClean="0">
                <a:ea typeface="+mj-ea"/>
                <a:cs typeface="+mj-cs"/>
              </a:rPr>
            </a:br>
            <a:r>
              <a:rPr lang="en-US" dirty="0" smtClean="0">
                <a:ea typeface="+mj-ea"/>
                <a:cs typeface="+mj-cs"/>
              </a:rPr>
              <a:t>Transportation &amp; Public Facilities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4876800"/>
            <a:ext cx="9144000" cy="1752600"/>
          </a:xfrm>
          <a:prstGeom prst="rect">
            <a:avLst/>
          </a:prstGeom>
          <a:noFill/>
        </p:spPr>
        <p:txBody>
          <a:bodyPr/>
          <a:lstStyle>
            <a:lvl1pPr>
              <a:defRPr sz="3100" baseline="0">
                <a:ln w="12700">
                  <a:solidFill>
                    <a:schemeClr val="tx1"/>
                  </a:solidFill>
                </a:ln>
                <a:gradFill>
                  <a:gsLst>
                    <a:gs pos="0">
                      <a:schemeClr val="bg1"/>
                    </a:gs>
                    <a:gs pos="66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2800" b="1" dirty="0" smtClean="0">
                <a:ln w="12700">
                  <a:noFill/>
                </a:ln>
                <a:effectLst/>
                <a:latin typeface="Arial" pitchFamily="34" charset="0"/>
                <a:ea typeface="+mj-ea"/>
                <a:cs typeface="Arial" pitchFamily="34" charset="0"/>
              </a:rPr>
              <a:t>NEPA Assignment Program Overview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 smtClean="0">
              <a:ln w="12700">
                <a:noFill/>
              </a:ln>
              <a:effectLst/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200" dirty="0" smtClean="0">
                <a:ln w="12700">
                  <a:noFill/>
                </a:ln>
                <a:effectLst/>
                <a:latin typeface="Arial" pitchFamily="34" charset="0"/>
                <a:ea typeface="+mj-ea"/>
                <a:cs typeface="Arial" pitchFamily="34" charset="0"/>
              </a:rPr>
              <a:t>Statewide Environmental Office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1400" dirty="0" smtClean="0">
              <a:ln w="12700">
                <a:noFill/>
              </a:ln>
              <a:effectLst/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1400" dirty="0" smtClean="0">
                <a:ln w="12700">
                  <a:noFill/>
                </a:ln>
                <a:effectLst/>
                <a:latin typeface="Arial" pitchFamily="34" charset="0"/>
                <a:ea typeface="+mj-ea"/>
                <a:cs typeface="Arial" pitchFamily="34" charset="0"/>
              </a:rPr>
              <a:t>October 2017</a:t>
            </a:r>
            <a:endParaRPr lang="en-US" sz="1400" dirty="0">
              <a:ln w="12700">
                <a:noFill/>
              </a:ln>
              <a:effectLst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9F69BE-E48A-465C-B021-D9AB6B404C7F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8B6FD7-91B3-4D10-B688-973CF5EAA776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22960"/>
          </a:xfrm>
        </p:spPr>
        <p:txBody>
          <a:bodyPr/>
          <a:lstStyle/>
          <a:p>
            <a:r>
              <a:rPr lang="en-US" dirty="0"/>
              <a:t>NEPA Assignment – What is it?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" y="1371600"/>
            <a:ext cx="8991600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52400" y="1447800"/>
            <a:ext cx="8991600" cy="4419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fontAlgn="auto">
              <a:spcAft>
                <a:spcPts val="0"/>
              </a:spcAft>
              <a:buNone/>
            </a:pPr>
            <a:r>
              <a:rPr lang="en-US" b="1" dirty="0" smtClean="0">
                <a:solidFill>
                  <a:prstClr val="black"/>
                </a:solidFill>
              </a:rPr>
              <a:t>DOT&amp;PF’s requirement to comply with all </a:t>
            </a:r>
            <a:r>
              <a:rPr lang="en-US" b="1" dirty="0">
                <a:solidFill>
                  <a:prstClr val="black"/>
                </a:solidFill>
              </a:rPr>
              <a:t>environmental laws, regulations, and policies </a:t>
            </a:r>
            <a:r>
              <a:rPr lang="en-US" b="1" u="sng" dirty="0" smtClean="0">
                <a:solidFill>
                  <a:prstClr val="black"/>
                </a:solidFill>
              </a:rPr>
              <a:t>remains </a:t>
            </a:r>
            <a:r>
              <a:rPr lang="en-US" b="1" u="sng" dirty="0">
                <a:solidFill>
                  <a:prstClr val="black"/>
                </a:solidFill>
              </a:rPr>
              <a:t>the same</a:t>
            </a:r>
          </a:p>
          <a:p>
            <a:pPr marL="0" lvl="0" indent="0" fontAlgn="auto">
              <a:spcAft>
                <a:spcPts val="0"/>
              </a:spcAft>
              <a:buNone/>
            </a:pPr>
            <a:endParaRPr lang="en-US" b="1" dirty="0">
              <a:solidFill>
                <a:prstClr val="black"/>
              </a:solidFill>
            </a:endParaRPr>
          </a:p>
          <a:p>
            <a:pPr marL="0" lvl="0" indent="0" fontAlgn="auto">
              <a:spcAft>
                <a:spcPts val="0"/>
              </a:spcAft>
              <a:buNone/>
            </a:pPr>
            <a:r>
              <a:rPr lang="en-US" dirty="0">
                <a:solidFill>
                  <a:prstClr val="black"/>
                </a:solidFill>
              </a:rPr>
              <a:t>Potential for faster project delivery comes from: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Eliminating FHWA review and approval steps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Increased environmental process innovation</a:t>
            </a:r>
          </a:p>
          <a:p>
            <a:pPr lvl="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Easier communication and consultation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36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9F69BE-E48A-465C-B021-D9AB6B404C7F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8B6FD7-91B3-4D10-B688-973CF5EAA776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22960"/>
          </a:xfrm>
        </p:spPr>
        <p:txBody>
          <a:bodyPr/>
          <a:lstStyle/>
          <a:p>
            <a:r>
              <a:rPr lang="en-US" dirty="0"/>
              <a:t>How will this impact DOT&amp;PF?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" y="1371600"/>
            <a:ext cx="8991600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6200" y="1524000"/>
            <a:ext cx="8991600" cy="4419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DOT&amp;PF must comply with MOU in assuming FHWA’s environmental responsibilities:</a:t>
            </a:r>
          </a:p>
          <a:p>
            <a:pPr lvl="1"/>
            <a:r>
              <a:rPr lang="en-US" smtClean="0"/>
              <a:t>Maintain detailed files, records and make them available to FHWA</a:t>
            </a:r>
          </a:p>
          <a:p>
            <a:pPr lvl="1"/>
            <a:r>
              <a:rPr lang="en-US" smtClean="0"/>
              <a:t>Conduct regular self assessments </a:t>
            </a:r>
          </a:p>
          <a:p>
            <a:pPr lvl="1"/>
            <a:r>
              <a:rPr lang="en-US" smtClean="0"/>
              <a:t>Maintain professional and experienced staff </a:t>
            </a:r>
          </a:p>
          <a:p>
            <a:pPr lvl="1"/>
            <a:r>
              <a:rPr lang="en-US" smtClean="0"/>
              <a:t>Report all NEPA decisions to FHWA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0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9F69BE-E48A-465C-B021-D9AB6B404C7F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8B6FD7-91B3-4D10-B688-973CF5EAA776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22960"/>
          </a:xfrm>
        </p:spPr>
        <p:txBody>
          <a:bodyPr/>
          <a:lstStyle/>
          <a:p>
            <a:r>
              <a:rPr lang="en-US" dirty="0"/>
              <a:t>How will this impact FHWA?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2530" y="1524000"/>
            <a:ext cx="8991600" cy="44196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FHWA retains oversight responsibilities, and will provide:</a:t>
            </a:r>
          </a:p>
          <a:p>
            <a:pPr lvl="1"/>
            <a:r>
              <a:rPr lang="en-US" smtClean="0"/>
              <a:t>Training</a:t>
            </a:r>
          </a:p>
          <a:p>
            <a:pPr lvl="1"/>
            <a:r>
              <a:rPr lang="en-US" smtClean="0"/>
              <a:t>Program Technical assistance and policy interpretation</a:t>
            </a:r>
          </a:p>
          <a:p>
            <a:pPr lvl="2"/>
            <a:r>
              <a:rPr lang="en-US" smtClean="0"/>
              <a:t>But no project-specific assistance</a:t>
            </a:r>
          </a:p>
          <a:p>
            <a:pPr lvl="1"/>
            <a:r>
              <a:rPr lang="en-US" smtClean="0"/>
              <a:t>Audits of DOT&amp;PF processing and decision making</a:t>
            </a:r>
          </a:p>
          <a:p>
            <a:pPr lvl="1"/>
            <a:r>
              <a:rPr lang="en-US" smtClean="0"/>
              <a:t>Process and Program reviews</a:t>
            </a:r>
          </a:p>
          <a:p>
            <a:pPr lvl="1"/>
            <a:r>
              <a:rPr lang="en-US" smtClean="0"/>
              <a:t>Reports back to Congress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17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9F69BE-E48A-465C-B021-D9AB6B404C7F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8B6FD7-91B3-4D10-B688-973CF5EAA776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22960"/>
          </a:xfrm>
        </p:spPr>
        <p:txBody>
          <a:bodyPr/>
          <a:lstStyle/>
          <a:p>
            <a:r>
              <a:rPr lang="en-US" dirty="0"/>
              <a:t>Communications with FHWA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" y="1371600"/>
            <a:ext cx="8991600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76200" y="1398181"/>
            <a:ext cx="8991600" cy="4419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Any Tribe, state or Federal agency may contact FHWA at any time for:</a:t>
            </a:r>
          </a:p>
          <a:p>
            <a:pPr lvl="1"/>
            <a:r>
              <a:rPr lang="en-US" smtClean="0"/>
              <a:t>Concern with how DOT&amp;PF is fulfilling assigned environmental responsibilities</a:t>
            </a:r>
          </a:p>
          <a:p>
            <a:pPr lvl="1"/>
            <a:r>
              <a:rPr lang="en-US" smtClean="0"/>
              <a:t>Additional information about NEPA Assignment program</a:t>
            </a:r>
          </a:p>
          <a:p>
            <a:pPr lvl="1"/>
            <a:r>
              <a:rPr lang="en-US" smtClean="0"/>
              <a:t>Other project-specific matters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087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9F69BE-E48A-465C-B021-D9AB6B404C7F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8B6FD7-91B3-4D10-B688-973CF5EAA77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22960"/>
          </a:xfrm>
        </p:spPr>
        <p:txBody>
          <a:bodyPr/>
          <a:lstStyle/>
          <a:p>
            <a:r>
              <a:rPr lang="en-US" dirty="0"/>
              <a:t>FHWA Audits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" y="1371600"/>
            <a:ext cx="8991600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172" y="1752600"/>
            <a:ext cx="8991600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/>
            <a:r>
              <a:rPr lang="en-US" smtClean="0"/>
              <a:t>Once a year for 4 years</a:t>
            </a:r>
          </a:p>
          <a:p>
            <a:pPr marL="457200" lvl="1" indent="-457200"/>
            <a:r>
              <a:rPr lang="en-US" smtClean="0"/>
              <a:t>FHWA may invite any state or Federal agency to participate in audit of DOT&amp;PF’s Program</a:t>
            </a:r>
          </a:p>
          <a:p>
            <a:pPr marL="457200" lvl="1" indent="-457200"/>
            <a:r>
              <a:rPr lang="en-US" smtClean="0"/>
              <a:t>Audits may include interviews with agency staff</a:t>
            </a:r>
          </a:p>
          <a:p>
            <a:pPr marL="457200" lvl="1" indent="-457200"/>
            <a:r>
              <a:rPr lang="en-US" smtClean="0"/>
              <a:t>Results of audit published in Federal Register</a:t>
            </a:r>
          </a:p>
          <a:p>
            <a:pPr marL="457200" lvl="1" indent="-457200"/>
            <a:r>
              <a:rPr lang="en-US" smtClean="0"/>
              <a:t>First audit will be April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36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9F69BE-E48A-465C-B021-D9AB6B404C7F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8B6FD7-91B3-4D10-B688-973CF5EAA77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" y="1371600"/>
            <a:ext cx="8991600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9" name="Title 2"/>
          <p:cNvSpPr txBox="1">
            <a:spLocks/>
          </p:cNvSpPr>
          <p:nvPr/>
        </p:nvSpPr>
        <p:spPr bwMode="auto">
          <a:xfrm>
            <a:off x="1772" y="152400"/>
            <a:ext cx="91440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 Black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 Black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 Black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 Black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 Black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 Black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Alaska DOT&amp;PF’s Commitment</a:t>
            </a:r>
            <a:endParaRPr lang="en-US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81516" y="1447800"/>
            <a:ext cx="8991600" cy="4419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Under NEPA  Assignment, Alaska DOT&amp;PF will remain committed to:</a:t>
            </a:r>
          </a:p>
          <a:p>
            <a:pPr lvl="1"/>
            <a:r>
              <a:rPr lang="en-US" smtClean="0"/>
              <a:t>Listening to the public, Tribes, and agencies early and throughout the environmental process</a:t>
            </a:r>
          </a:p>
          <a:p>
            <a:pPr lvl="1"/>
            <a:r>
              <a:rPr lang="en-US" smtClean="0"/>
              <a:t>Responding quickly to concerns to find solutions together</a:t>
            </a:r>
          </a:p>
          <a:p>
            <a:pPr lvl="1"/>
            <a:r>
              <a:rPr lang="en-US" smtClean="0"/>
              <a:t>Maintaining the integrity of the NEPA process and compliance with environmental laws</a:t>
            </a:r>
          </a:p>
          <a:p>
            <a:pPr lvl="1"/>
            <a:endParaRPr lang="en-US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3000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22960"/>
          </a:xfrm>
        </p:spPr>
        <p:txBody>
          <a:bodyPr/>
          <a:lstStyle/>
          <a:p>
            <a:r>
              <a:rPr lang="en-US" dirty="0"/>
              <a:t>Agency Consultation with DOT&amp;PF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Day-to-day &amp; Informal</a:t>
            </a:r>
          </a:p>
          <a:p>
            <a:pPr marL="0" indent="0" algn="ctr">
              <a:buNone/>
            </a:pPr>
            <a:r>
              <a:rPr lang="en-US" b="1" dirty="0" smtClean="0"/>
              <a:t>Consultation</a:t>
            </a:r>
          </a:p>
          <a:p>
            <a:pPr marL="0" indent="0" algn="ctr">
              <a:buNone/>
            </a:pPr>
            <a:endParaRPr lang="en-US" sz="2000" b="1" dirty="0" smtClean="0"/>
          </a:p>
          <a:p>
            <a:pPr marL="0" indent="0">
              <a:buNone/>
            </a:pPr>
            <a:r>
              <a:rPr lang="en-US" sz="2000" dirty="0" smtClean="0"/>
              <a:t>Regional DOT&amp;PF Environmental and Engineering Staff interact with resource agencies</a:t>
            </a:r>
          </a:p>
          <a:p>
            <a:r>
              <a:rPr lang="en-US" sz="2000" dirty="0"/>
              <a:t>Scoping</a:t>
            </a:r>
          </a:p>
          <a:p>
            <a:r>
              <a:rPr lang="en-US" sz="2000" dirty="0" smtClean="0"/>
              <a:t>Project Design Considerations</a:t>
            </a:r>
          </a:p>
          <a:p>
            <a:r>
              <a:rPr lang="en-US" sz="2000" dirty="0" smtClean="0"/>
              <a:t>Permitting</a:t>
            </a:r>
          </a:p>
          <a:p>
            <a:endParaRPr lang="en-US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Formal Consultation</a:t>
            </a:r>
          </a:p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DOT&amp;PF NEPA Program Manger acts as Federal Agency representative, involved in:</a:t>
            </a:r>
          </a:p>
          <a:p>
            <a:r>
              <a:rPr lang="en-US" sz="2000" dirty="0" smtClean="0"/>
              <a:t>Letters</a:t>
            </a:r>
          </a:p>
          <a:p>
            <a:r>
              <a:rPr lang="en-US" sz="2000" dirty="0" smtClean="0"/>
              <a:t>Consultations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“Wears the FHWA hat”</a:t>
            </a:r>
            <a:endParaRPr lang="en-US" sz="2000" dirty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Ex: Section 7 of Endangered Species Act; MMPA IHA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307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Approval Authorities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295400"/>
            <a:ext cx="8610600" cy="5105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EIS</a:t>
            </a:r>
            <a:r>
              <a:rPr lang="en-US" dirty="0" smtClean="0"/>
              <a:t> -  Statewide Environmental Program Manager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EA  </a:t>
            </a:r>
            <a:r>
              <a:rPr lang="en-US" dirty="0" smtClean="0"/>
              <a:t>-  </a:t>
            </a:r>
            <a:r>
              <a:rPr lang="en-US" dirty="0"/>
              <a:t>Statewide Environmental Program </a:t>
            </a:r>
            <a:r>
              <a:rPr lang="en-US" dirty="0" smtClean="0"/>
              <a:t>Manager</a:t>
            </a:r>
          </a:p>
          <a:p>
            <a:pPr marL="0" indent="0">
              <a:buNone/>
            </a:pPr>
            <a:r>
              <a:rPr lang="en-US" dirty="0" smtClean="0"/>
              <a:t>       - </a:t>
            </a: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(delegated) </a:t>
            </a:r>
            <a:r>
              <a:rPr lang="en-US" dirty="0" smtClean="0"/>
              <a:t>NEPA Program Manager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CE</a:t>
            </a:r>
            <a:r>
              <a:rPr lang="en-US" dirty="0" smtClean="0"/>
              <a:t>  -  NEPA Program Manager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PCE </a:t>
            </a:r>
            <a:r>
              <a:rPr lang="en-US" dirty="0" smtClean="0"/>
              <a:t>- Regional Environmental Manager 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51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2296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NEPA Assignment at DOT&amp;PF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Statewide Environmental Office 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904074" y="64731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C6E02D-ED4A-4F8F-9C9A-E96094146A7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57300" y="201611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NEPA Assignment Program Mgr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9560" y="382205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NEPA Program Manager</a:t>
            </a:r>
          </a:p>
        </p:txBody>
      </p:sp>
      <p:sp>
        <p:nvSpPr>
          <p:cNvPr id="9" name="Rectangle 8"/>
          <p:cNvSpPr/>
          <p:nvPr/>
        </p:nvSpPr>
        <p:spPr>
          <a:xfrm>
            <a:off x="289560" y="488885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NEPA Program Manager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2362200" y="302957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NEPA Program Manager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62200" y="510983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NEPA Program Manager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38700" y="382205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Cultural Resource Program Mgr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8700" y="488885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Cultural Resource </a:t>
            </a:r>
            <a:r>
              <a:rPr lang="en-US" dirty="0" smtClean="0"/>
              <a:t>Specialist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6934200" y="382205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Environmental Compliance Program Mgr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949440" y="488885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Stormwater Specialist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878580" y="1216010"/>
            <a:ext cx="1676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Statewide</a:t>
            </a:r>
          </a:p>
          <a:p>
            <a:pPr algn="ctr"/>
            <a:r>
              <a:rPr lang="en-US" dirty="0" smtClean="0"/>
              <a:t>Environmental Program Manager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377440" y="405065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NEPA Program Manager</a:t>
            </a:r>
          </a:p>
        </p:txBody>
      </p:sp>
      <p:cxnSp>
        <p:nvCxnSpPr>
          <p:cNvPr id="18" name="Elbow Connector 17"/>
          <p:cNvCxnSpPr>
            <a:stCxn id="16" idx="1"/>
            <a:endCxn id="7" idx="3"/>
          </p:cNvCxnSpPr>
          <p:nvPr/>
        </p:nvCxnSpPr>
        <p:spPr>
          <a:xfrm rot="10800000" flipV="1">
            <a:off x="2933700" y="1749410"/>
            <a:ext cx="944880" cy="723900"/>
          </a:xfrm>
          <a:prstGeom prst="bentConnector3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2"/>
          </p:cNvCxnSpPr>
          <p:nvPr/>
        </p:nvCxnSpPr>
        <p:spPr>
          <a:xfrm>
            <a:off x="2095500" y="2930510"/>
            <a:ext cx="0" cy="26365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1" idx="1"/>
          </p:cNvCxnSpPr>
          <p:nvPr/>
        </p:nvCxnSpPr>
        <p:spPr>
          <a:xfrm>
            <a:off x="2095500" y="5567030"/>
            <a:ext cx="2667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9" idx="3"/>
          </p:cNvCxnSpPr>
          <p:nvPr/>
        </p:nvCxnSpPr>
        <p:spPr>
          <a:xfrm>
            <a:off x="1965960" y="5346050"/>
            <a:ext cx="1295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7" idx="1"/>
          </p:cNvCxnSpPr>
          <p:nvPr/>
        </p:nvCxnSpPr>
        <p:spPr>
          <a:xfrm flipH="1">
            <a:off x="2095500" y="4507850"/>
            <a:ext cx="2819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8" idx="3"/>
          </p:cNvCxnSpPr>
          <p:nvPr/>
        </p:nvCxnSpPr>
        <p:spPr>
          <a:xfrm>
            <a:off x="1965960" y="4279250"/>
            <a:ext cx="1295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16" idx="3"/>
          </p:cNvCxnSpPr>
          <p:nvPr/>
        </p:nvCxnSpPr>
        <p:spPr>
          <a:xfrm>
            <a:off x="5554980" y="1749410"/>
            <a:ext cx="1177290" cy="3596640"/>
          </a:xfrm>
          <a:prstGeom prst="bentConnector2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5" idx="1"/>
            <a:endCxn id="13" idx="3"/>
          </p:cNvCxnSpPr>
          <p:nvPr/>
        </p:nvCxnSpPr>
        <p:spPr>
          <a:xfrm flipH="1">
            <a:off x="6515100" y="5346050"/>
            <a:ext cx="4343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4" idx="1"/>
            <a:endCxn id="12" idx="3"/>
          </p:cNvCxnSpPr>
          <p:nvPr/>
        </p:nvCxnSpPr>
        <p:spPr>
          <a:xfrm flipH="1">
            <a:off x="6515100" y="4279250"/>
            <a:ext cx="4191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704" y="1494140"/>
            <a:ext cx="1958340" cy="1958340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 flipH="1">
            <a:off x="2095500" y="3486770"/>
            <a:ext cx="28194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939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2296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NEPA Assignment at DOT&amp;PF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Environmental Staff</a:t>
            </a:r>
            <a:endParaRPr lang="en-US" dirty="0"/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>
          <a:xfrm>
            <a:off x="6904074" y="64731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0" kern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8C6E02D-ED4A-4F8F-9C9A-E96094146A78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469" y="1219200"/>
            <a:ext cx="6534150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748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9F69BE-E48A-465C-B021-D9AB6B404C7F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8B6FD7-91B3-4D10-B688-973CF5EAA77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57200" y="1371600"/>
            <a:ext cx="8610600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b="1" dirty="0" smtClean="0"/>
              <a:t>Overview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What is it? 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What will and won’t change?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Organization and authorities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Consultation</a:t>
            </a:r>
          </a:p>
          <a:p>
            <a:pPr marL="0" indent="0">
              <a:buFont typeface="Arial" charset="0"/>
              <a:buNone/>
            </a:pPr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9" name="Title 2"/>
          <p:cNvSpPr txBox="1">
            <a:spLocks/>
          </p:cNvSpPr>
          <p:nvPr/>
        </p:nvSpPr>
        <p:spPr bwMode="auto">
          <a:xfrm>
            <a:off x="190500" y="228600"/>
            <a:ext cx="91440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800" kern="1200">
                <a:solidFill>
                  <a:schemeClr val="tx1"/>
                </a:solidFill>
                <a:latin typeface="Arial Black" pitchFamily="34" charset="0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 Black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 Black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 Black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 Black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 Black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 Black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 Black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1"/>
                </a:solidFill>
                <a:latin typeface="Arial Black" pitchFamily="34" charset="0"/>
              </a:defRPr>
            </a:lvl9pPr>
          </a:lstStyle>
          <a:p>
            <a:r>
              <a:rPr lang="en-US" dirty="0" smtClean="0"/>
              <a:t>NEPA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8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NEPA – What is it?</a:t>
            </a: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1295400"/>
            <a:ext cx="8763000" cy="4419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smtClean="0"/>
              <a:t>The National Environmental Policy Act (NEPA) requires federal agencies </a:t>
            </a:r>
            <a:r>
              <a:rPr lang="en-US" u="sng" smtClean="0"/>
              <a:t>assess environmental effects</a:t>
            </a:r>
            <a:r>
              <a:rPr lang="en-US" smtClean="0"/>
              <a:t> of actions </a:t>
            </a:r>
            <a:r>
              <a:rPr lang="en-US" u="sng" smtClean="0"/>
              <a:t>prior to</a:t>
            </a:r>
            <a:r>
              <a:rPr lang="en-US" smtClean="0"/>
              <a:t> making decisions. </a:t>
            </a:r>
          </a:p>
          <a:p>
            <a:pPr marL="0" indent="0">
              <a:buFont typeface="Arial" charset="0"/>
              <a:buNone/>
            </a:pPr>
            <a:endParaRPr lang="en-US" smtClean="0"/>
          </a:p>
          <a:p>
            <a:pPr marL="0" indent="0">
              <a:buFont typeface="Arial" charset="0"/>
              <a:buNone/>
            </a:pPr>
            <a:r>
              <a:rPr lang="en-US" smtClean="0"/>
              <a:t>Using the NEPA process, agencies evaluate environmental, social, &amp; economic effects of their actions. They also provide opportunities for public and agency input.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26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9F69BE-E48A-465C-B021-D9AB6B404C7F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8B6FD7-91B3-4D10-B688-973CF5EAA77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22960"/>
          </a:xfrm>
        </p:spPr>
        <p:txBody>
          <a:bodyPr/>
          <a:lstStyle/>
          <a:p>
            <a:r>
              <a:rPr lang="en-US" dirty="0" smtClean="0"/>
              <a:t>NEPA Classes of Action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" y="1371600"/>
            <a:ext cx="8991600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The 3 NEPA “classes of action”</a:t>
            </a:r>
          </a:p>
          <a:p>
            <a:r>
              <a:rPr lang="en-US" dirty="0"/>
              <a:t>Categorical Exclusion (CE)</a:t>
            </a:r>
          </a:p>
          <a:p>
            <a:r>
              <a:rPr lang="en-US" dirty="0"/>
              <a:t>Environmental Assessment (EA)</a:t>
            </a:r>
          </a:p>
          <a:p>
            <a:r>
              <a:rPr lang="en-US" dirty="0"/>
              <a:t>Environmental Impact Statement (EIS)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Since 2009, DOT&amp;PF has had responsibility for CE determinations</a:t>
            </a:r>
          </a:p>
        </p:txBody>
      </p:sp>
    </p:spTree>
    <p:extLst>
      <p:ext uri="{BB962C8B-B14F-4D97-AF65-F5344CB8AC3E}">
        <p14:creationId xmlns:p14="http://schemas.microsoft.com/office/powerpoint/2010/main" val="105842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NEPA Assignment – 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23 USC 326 </a:t>
            </a:r>
            <a:r>
              <a:rPr lang="en-US" b="1" dirty="0" smtClean="0"/>
              <a:t> </a:t>
            </a:r>
            <a:r>
              <a:rPr lang="en-US" dirty="0"/>
              <a:t>Categorical Exclusion </a:t>
            </a:r>
            <a:r>
              <a:rPr lang="en-US" dirty="0" smtClean="0"/>
              <a:t>Assignment</a:t>
            </a:r>
          </a:p>
          <a:p>
            <a:pPr marL="0" indent="0" algn="ctr">
              <a:buNone/>
            </a:pPr>
            <a:r>
              <a:rPr lang="en-US" dirty="0" smtClean="0"/>
              <a:t>(CE</a:t>
            </a:r>
            <a:r>
              <a:rPr lang="en-US" dirty="0"/>
              <a:t>)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lvl="1"/>
            <a:r>
              <a:rPr lang="en-US" dirty="0"/>
              <a:t>AK since 2009</a:t>
            </a:r>
          </a:p>
          <a:p>
            <a:pPr lvl="1"/>
            <a:r>
              <a:rPr lang="en-US" dirty="0"/>
              <a:t>Looking - AZ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23 USC </a:t>
            </a:r>
            <a:r>
              <a:rPr lang="en-US" b="1" dirty="0" smtClean="0"/>
              <a:t>327</a:t>
            </a:r>
          </a:p>
          <a:p>
            <a:pPr marL="0" indent="0" algn="ctr">
              <a:buNone/>
            </a:pPr>
            <a:r>
              <a:rPr lang="en-US" dirty="0" smtClean="0"/>
              <a:t>Full </a:t>
            </a:r>
            <a:r>
              <a:rPr lang="en-US" dirty="0"/>
              <a:t>NEPA assignment            </a:t>
            </a:r>
            <a:r>
              <a:rPr lang="en-US" dirty="0" smtClean="0"/>
              <a:t>(</a:t>
            </a:r>
            <a:r>
              <a:rPr lang="en-US" dirty="0"/>
              <a:t>CE, EA, EIS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lvl="1"/>
            <a:r>
              <a:rPr lang="en-US" dirty="0"/>
              <a:t>CA, TX, OH, FL, UT </a:t>
            </a:r>
          </a:p>
          <a:p>
            <a:pPr lvl="1"/>
            <a:r>
              <a:rPr lang="en-US" dirty="0"/>
              <a:t>Looking - 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7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9F69BE-E48A-465C-B021-D9AB6B404C7F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8B6FD7-91B3-4D10-B688-973CF5EAA77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22960"/>
          </a:xfrm>
        </p:spPr>
        <p:txBody>
          <a:bodyPr/>
          <a:lstStyle/>
          <a:p>
            <a:r>
              <a:rPr lang="en-US" dirty="0"/>
              <a:t>NEPA Assignment – What is it?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" y="1371600"/>
            <a:ext cx="8991600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86833" y="1219200"/>
            <a:ext cx="8991600" cy="5181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Formal Assignment of FHWA’s NEPA responsibilities to a State who would assume: </a:t>
            </a:r>
          </a:p>
          <a:p>
            <a:pPr lvl="1"/>
            <a:r>
              <a:rPr lang="en-US" dirty="0" smtClean="0"/>
              <a:t>All NEPA classes of action: CEs, EAs and EISs</a:t>
            </a:r>
          </a:p>
          <a:p>
            <a:pPr lvl="1"/>
            <a:r>
              <a:rPr lang="en-US" dirty="0" smtClean="0"/>
              <a:t>All environmental laws, rules and orders</a:t>
            </a:r>
          </a:p>
          <a:p>
            <a:pPr marL="457200" lvl="1" indent="0">
              <a:buFont typeface="Wingdings" pitchFamily="2" charset="2"/>
              <a:buNone/>
            </a:pPr>
            <a:endParaRPr lang="en-US" dirty="0" smtClean="0"/>
          </a:p>
          <a:p>
            <a:r>
              <a:rPr lang="en-US" dirty="0" smtClean="0"/>
              <a:t>Under this program, DOT&amp;PF will be deemed to be a Federal Agency on most </a:t>
            </a:r>
            <a:r>
              <a:rPr lang="en-US" dirty="0"/>
              <a:t>F</a:t>
            </a:r>
            <a:r>
              <a:rPr lang="en-US" dirty="0" smtClean="0"/>
              <a:t>ederal-aid Highway Program projects for environmental matters.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2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9F69BE-E48A-465C-B021-D9AB6B404C7F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8B6FD7-91B3-4D10-B688-973CF5EAA77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22960"/>
          </a:xfrm>
        </p:spPr>
        <p:txBody>
          <a:bodyPr/>
          <a:lstStyle/>
          <a:p>
            <a:r>
              <a:rPr lang="en-US" dirty="0"/>
              <a:t>NEPA Assignment – What is it?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" y="1371600"/>
            <a:ext cx="8991600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76200" y="1524000"/>
            <a:ext cx="8740588" cy="4419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3600" dirty="0" smtClean="0"/>
              <a:t>DOT&amp;PF assumes legal responsibility and liability to ensure compliance with all environmental requirements</a:t>
            </a:r>
          </a:p>
          <a:p>
            <a:pPr>
              <a:spcAft>
                <a:spcPts val="1200"/>
              </a:spcAft>
            </a:pPr>
            <a:r>
              <a:rPr lang="en-US" sz="3600" dirty="0" smtClean="0"/>
              <a:t>DOT&amp;PF assumes liability and agrees to be sued in Federal court</a:t>
            </a:r>
          </a:p>
          <a:p>
            <a:r>
              <a:rPr lang="en-US" sz="3600" dirty="0" smtClean="0"/>
              <a:t>Memorandum of Understanding (MOU) defines the range of project actions and environmental responsibilities the State assumes</a:t>
            </a:r>
          </a:p>
          <a:p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7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Exclusions from MOU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95400"/>
            <a:ext cx="8610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Projects that are not designed and constructed by DOT&amp;PF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Direct recipient FAHP projects;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Recreational Trails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TIGER Grants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Tribal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Shakwak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FASTLANES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Interstate access approvals, except for DOT&amp;PF projects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Specific EIS* projects: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Gravina Access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Juneau Access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Sterling Highway MP 45-60</a:t>
            </a:r>
          </a:p>
          <a:p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41884" y="4572000"/>
            <a:ext cx="36497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*The DOT&amp;PF will be responsible for any additional environmental review </a:t>
            </a:r>
            <a:r>
              <a:rPr lang="en-US" dirty="0" smtClean="0"/>
              <a:t>after </a:t>
            </a:r>
            <a:r>
              <a:rPr lang="en-US" dirty="0"/>
              <a:t>the expiration of the statute of </a:t>
            </a:r>
            <a:r>
              <a:rPr lang="en-US" dirty="0" smtClean="0"/>
              <a:t>limitations (23 </a:t>
            </a:r>
            <a:r>
              <a:rPr lang="en-US" dirty="0"/>
              <a:t>U.S.C. 139(l</a:t>
            </a:r>
            <a:r>
              <a:rPr lang="en-US" dirty="0" smtClean="0"/>
              <a:t>)).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27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49F69BE-E48A-465C-B021-D9AB6B404C7F}" type="datetimeFigureOut">
              <a:rPr lang="en-US"/>
              <a:pPr>
                <a:defRPr/>
              </a:pPr>
              <a:t>10/16/2017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77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98B6FD7-91B3-4D10-B688-973CF5EAA77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22960"/>
          </a:xfrm>
        </p:spPr>
        <p:txBody>
          <a:bodyPr/>
          <a:lstStyle/>
          <a:p>
            <a:r>
              <a:rPr lang="en-US" dirty="0"/>
              <a:t>NEPA Assignment – What is it?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76200" y="1371600"/>
            <a:ext cx="8991600" cy="44196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 smtClean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52400" y="1447800"/>
            <a:ext cx="8991600" cy="44196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110000"/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5000"/>
              <a:buFont typeface="Wingdings" pitchFamily="2" charset="2"/>
              <a:buChar char="§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80000"/>
              <a:buFont typeface="Wingdings" pitchFamily="2" charset="2"/>
              <a:buChar char="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7F7F7F"/>
              </a:buClr>
              <a:buSzPct val="95000"/>
              <a:buFont typeface="Arial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smtClean="0"/>
              <a:t>By law, FHWA </a:t>
            </a:r>
            <a:r>
              <a:rPr lang="en-US" sz="3600" u="sng" smtClean="0"/>
              <a:t>retains</a:t>
            </a:r>
            <a:r>
              <a:rPr lang="en-US" sz="3600" smtClean="0"/>
              <a:t>:</a:t>
            </a:r>
          </a:p>
          <a:p>
            <a:pPr lvl="1"/>
            <a:r>
              <a:rPr lang="en-US" sz="3200" smtClean="0"/>
              <a:t>Government to Government Tribal consultation</a:t>
            </a:r>
          </a:p>
          <a:p>
            <a:pPr lvl="1"/>
            <a:r>
              <a:rPr lang="en-US" sz="3200" smtClean="0"/>
              <a:t>Federal-aid eligibility &amp; other project decisions</a:t>
            </a:r>
          </a:p>
          <a:p>
            <a:pPr lvl="1"/>
            <a:r>
              <a:rPr lang="en-US" sz="3200" smtClean="0"/>
              <a:t>Projects that cross state lines; or are adjacent to, or that cross, international boundaries</a:t>
            </a:r>
          </a:p>
          <a:p>
            <a:pPr lvl="1"/>
            <a:r>
              <a:rPr lang="en-US" sz="3200" smtClean="0"/>
              <a:t>Project level air quality conformity determinations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29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TPF_Presentation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DOTPF_Presentation_Template</Template>
  <TotalTime>134</TotalTime>
  <Words>798</Words>
  <Application>Microsoft Office PowerPoint</Application>
  <PresentationFormat>On-screen Show (4:3)</PresentationFormat>
  <Paragraphs>168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DOTPF_Presentation_Template</vt:lpstr>
      <vt:lpstr>PowerPoint Presentation</vt:lpstr>
      <vt:lpstr>PowerPoint Presentation</vt:lpstr>
      <vt:lpstr>NEPA – What is it?</vt:lpstr>
      <vt:lpstr>NEPA Classes of Action</vt:lpstr>
      <vt:lpstr>NEPA Assignment – What is it?</vt:lpstr>
      <vt:lpstr>NEPA Assignment – What is it?</vt:lpstr>
      <vt:lpstr>NEPA Assignment – What is it?</vt:lpstr>
      <vt:lpstr>Exclusions from MOU</vt:lpstr>
      <vt:lpstr>NEPA Assignment – What is it?</vt:lpstr>
      <vt:lpstr>NEPA Assignment – What is it?</vt:lpstr>
      <vt:lpstr>How will this impact DOT&amp;PF?</vt:lpstr>
      <vt:lpstr>How will this impact FHWA?</vt:lpstr>
      <vt:lpstr>Communications with FHWA</vt:lpstr>
      <vt:lpstr>FHWA Audits</vt:lpstr>
      <vt:lpstr>PowerPoint Presentation</vt:lpstr>
      <vt:lpstr>Agency Consultation with DOT&amp;PF</vt:lpstr>
      <vt:lpstr>Approval Authorities</vt:lpstr>
      <vt:lpstr>NEPA Assignment at DOT&amp;PF Statewide Environmental Office </vt:lpstr>
      <vt:lpstr>NEPA Assignment at DOT&amp;PF Environmental Staff</vt:lpstr>
    </vt:vector>
  </TitlesOfParts>
  <Company>Department of Transportation &amp; Public Facilities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C. Horne</dc:creator>
  <cp:lastModifiedBy>Taylor C. Horne</cp:lastModifiedBy>
  <cp:revision>19</cp:revision>
  <dcterms:created xsi:type="dcterms:W3CDTF">2017-10-05T02:07:50Z</dcterms:created>
  <dcterms:modified xsi:type="dcterms:W3CDTF">2017-10-16T21:00:18Z</dcterms:modified>
</cp:coreProperties>
</file>