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30"/>
  </p:notesMasterIdLst>
  <p:handoutMasterIdLst>
    <p:handoutMasterId r:id="rId31"/>
  </p:handoutMasterIdLst>
  <p:sldIdLst>
    <p:sldId id="676" r:id="rId2"/>
    <p:sldId id="584" r:id="rId3"/>
    <p:sldId id="585" r:id="rId4"/>
    <p:sldId id="587" r:id="rId5"/>
    <p:sldId id="588" r:id="rId6"/>
    <p:sldId id="589" r:id="rId7"/>
    <p:sldId id="591" r:id="rId8"/>
    <p:sldId id="592" r:id="rId9"/>
    <p:sldId id="697" r:id="rId10"/>
    <p:sldId id="699" r:id="rId11"/>
    <p:sldId id="707" r:id="rId12"/>
    <p:sldId id="705" r:id="rId13"/>
    <p:sldId id="700" r:id="rId14"/>
    <p:sldId id="595" r:id="rId15"/>
    <p:sldId id="596" r:id="rId16"/>
    <p:sldId id="597" r:id="rId17"/>
    <p:sldId id="598" r:id="rId18"/>
    <p:sldId id="704" r:id="rId19"/>
    <p:sldId id="599" r:id="rId20"/>
    <p:sldId id="608" r:id="rId21"/>
    <p:sldId id="609" r:id="rId22"/>
    <p:sldId id="613" r:id="rId23"/>
    <p:sldId id="610" r:id="rId24"/>
    <p:sldId id="611" r:id="rId25"/>
    <p:sldId id="612" r:id="rId26"/>
    <p:sldId id="614" r:id="rId27"/>
    <p:sldId id="694" r:id="rId28"/>
    <p:sldId id="692" r:id="rId29"/>
  </p:sldIdLst>
  <p:sldSz cx="9144000" cy="6858000" type="screen4x3"/>
  <p:notesSz cx="69469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04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0000FF"/>
    <a:srgbClr val="000099"/>
    <a:srgbClr val="1AEE0A"/>
    <a:srgbClr val="CC0000"/>
    <a:srgbClr val="F3ED05"/>
    <a:srgbClr val="0722EB"/>
    <a:srgbClr val="0723F1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311" autoAdjust="0"/>
    <p:restoredTop sz="79835" autoAdjust="0"/>
  </p:normalViewPr>
  <p:slideViewPr>
    <p:cSldViewPr>
      <p:cViewPr>
        <p:scale>
          <a:sx n="66" d="100"/>
          <a:sy n="66" d="100"/>
        </p:scale>
        <p:origin x="-1685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-2622" y="-102"/>
      </p:cViewPr>
      <p:guideLst>
        <p:guide orient="horz" pos="2904"/>
        <p:guide pos="218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54" tIns="45327" rIns="90654" bIns="45327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3825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54" tIns="45327" rIns="90654" bIns="4532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665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54" tIns="45327" rIns="90654" bIns="45327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3825" y="875665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54" tIns="45327" rIns="90654" bIns="4532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E098C4-2D65-4CCB-882C-09AF337DD1B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1559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54" tIns="45327" rIns="90654" bIns="45327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3825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54" tIns="45327" rIns="90654" bIns="4532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0563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79913"/>
            <a:ext cx="5556250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54" tIns="45327" rIns="90654" bIns="45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665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54" tIns="45327" rIns="90654" bIns="45327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3825" y="875665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54" tIns="45327" rIns="90654" bIns="4532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3A116ED-7C9F-4228-A690-B9FF375D9DE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7185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35013" indent="-28257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31888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85913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38350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4955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527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099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671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5A2D61A7-9279-47E9-9BBE-47C13E481A36}" type="slidenum">
              <a:rPr lang="zh-CN" altLang="en-US">
                <a:latin typeface="Arial" panose="020B0604020202020204" pitchFamily="34" charset="0"/>
              </a:rPr>
              <a:pPr algn="r"/>
              <a:t>1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608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Definition:</a:t>
            </a: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35013" indent="-28257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31888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85913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38350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4955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527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099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671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0255D6B1-3D0D-4868-A42B-43C7ECF814DD}" type="slidenum">
              <a:rPr lang="zh-CN" altLang="en-US">
                <a:latin typeface="Arial" panose="020B0604020202020204" pitchFamily="34" charset="0"/>
              </a:rPr>
              <a:pPr algn="r"/>
              <a:t>10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520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6144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35013" indent="-28257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31888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85913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38350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4955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527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099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671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09B7E286-4EED-4704-9D05-ACD930036890}" type="slidenum">
              <a:rPr lang="zh-CN" altLang="en-US">
                <a:latin typeface="Arial" panose="020B0604020202020204" pitchFamily="34" charset="0"/>
              </a:rPr>
              <a:pPr algn="r"/>
              <a:t>11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03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</a:p>
          <a:p>
            <a:r>
              <a:rPr lang="en-US" dirty="0" smtClean="0"/>
              <a:t>Freezing point: temperature at which the water in the mixture is </a:t>
            </a:r>
            <a:r>
              <a:rPr lang="en-US" dirty="0" err="1" smtClean="0"/>
              <a:t>supercooled</a:t>
            </a:r>
            <a:r>
              <a:rPr lang="en-US" dirty="0" smtClean="0"/>
              <a:t>, meaning that its temperature is colder than that required for ice to melt.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Typical freezing curves for normal and antifreeze concrete specimens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are shown in Fig. 3. The temperature at which the initial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freezing point occurs is indicated where the slope of the curve flattens.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At this temperature, the water in the mixture is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supercooled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meaning that its temperature is colder than that required for ice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melt. This is followed by a slight increase in temperature due to the latent heat of fusion from the formation of ice crystals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Alexiades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and Solomon 1993).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116ED-7C9F-4228-A690-B9FF375D9DED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94044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35013" indent="-28257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31888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85913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38350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4955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527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099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671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AE763208-50A1-4B58-9728-660C6FEE05B6}" type="slidenum">
              <a:rPr lang="zh-CN" altLang="en-US">
                <a:latin typeface="Arial" panose="020B0604020202020204" pitchFamily="34" charset="0"/>
              </a:rPr>
              <a:pPr algn="r"/>
              <a:t>13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675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Test Site Description:</a:t>
            </a:r>
          </a:p>
          <a:p>
            <a:pPr marL="226634" indent="-226634">
              <a:buFontTx/>
              <a:buAutoNum type="arabicPeriod"/>
              <a:defRPr/>
            </a:pPr>
            <a:r>
              <a:rPr lang="en-US" dirty="0" smtClean="0"/>
              <a:t>Cold Region Research and Engineering Laboratory (CRREL) Permafrost Tunnel, located at Fox, AK, which is 16 miles north of Fairbanks;</a:t>
            </a:r>
          </a:p>
          <a:p>
            <a:pPr marL="226634" indent="-226634">
              <a:buFontTx/>
              <a:buAutoNum type="arabicPeriod"/>
              <a:defRPr/>
            </a:pPr>
            <a:r>
              <a:rPr lang="en-US" dirty="0" smtClean="0"/>
              <a:t>According to CRREL guidebook, it is 110 m in length, 2-2.5 m in height and 4 to 5 m in width. Tunnel composed of two parts: one is nearly horizontal </a:t>
            </a:r>
            <a:r>
              <a:rPr lang="en-US" dirty="0" err="1" smtClean="0"/>
              <a:t>adit</a:t>
            </a:r>
            <a:r>
              <a:rPr lang="en-US" dirty="0" smtClean="0"/>
              <a:t>, the other is an inclined (average 14°n) </a:t>
            </a:r>
            <a:r>
              <a:rPr lang="en-US" dirty="0" err="1" smtClean="0"/>
              <a:t>adit</a:t>
            </a:r>
            <a:r>
              <a:rPr lang="en-US" dirty="0" smtClean="0"/>
              <a:t> which denoted as “winze”.</a:t>
            </a:r>
          </a:p>
          <a:p>
            <a:pPr>
              <a:defRPr/>
            </a:pPr>
            <a:r>
              <a:rPr lang="en-US" dirty="0" smtClean="0"/>
              <a:t>3. </a:t>
            </a:r>
            <a:endParaRPr lang="en-US" dirty="0"/>
          </a:p>
        </p:txBody>
      </p:sp>
      <p:sp>
        <p:nvSpPr>
          <p:cNvPr id="6451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35013" indent="-28257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31888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85913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38350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4955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527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099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671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CDC458AF-2906-4688-A048-80D0B6F8D0D3}" type="slidenum">
              <a:rPr lang="zh-CN" altLang="en-US">
                <a:latin typeface="Arial" panose="020B0604020202020204" pitchFamily="34" charset="0"/>
              </a:rPr>
              <a:pPr algn="r"/>
              <a:t>14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575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Test Section Description:</a:t>
            </a:r>
          </a:p>
          <a:p>
            <a:pPr marL="226634" indent="-226634">
              <a:buFontTx/>
              <a:buAutoNum type="arabicPeriod"/>
              <a:defRPr/>
            </a:pPr>
            <a:r>
              <a:rPr lang="en-US" altLang="en-US" dirty="0" smtClean="0"/>
              <a:t>Selected in the right side of the main </a:t>
            </a:r>
            <a:r>
              <a:rPr lang="en-US" altLang="en-US" dirty="0" err="1" smtClean="0"/>
              <a:t>adit</a:t>
            </a:r>
            <a:r>
              <a:rPr lang="en-US" altLang="en-US" dirty="0" smtClean="0"/>
              <a:t>, ranging from 33 m to 54 m. </a:t>
            </a:r>
          </a:p>
          <a:p>
            <a:pPr marL="226634" indent="-226634">
              <a:buFontTx/>
              <a:buAutoNum type="arabicPeriod"/>
              <a:defRPr/>
            </a:pPr>
            <a:r>
              <a:rPr lang="en-US" altLang="en-US" dirty="0" smtClean="0"/>
              <a:t>Test section divided into three sub-sections and grouted with three different grouting materials. Detailed info. for grouting materials in slide </a:t>
            </a:r>
          </a:p>
          <a:p>
            <a:pPr marL="226634" indent="-226634">
              <a:buFontTx/>
              <a:buAutoNum type="arabicPeriod"/>
              <a:defRPr/>
            </a:pPr>
            <a:endParaRPr lang="en-US" altLang="en-US" dirty="0" smtClean="0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35013" indent="-28257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31888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85913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38350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4955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527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099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671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46BF7C84-222E-416B-A92B-3C1D3B26EFE2}" type="slidenum">
              <a:rPr lang="zh-CN" altLang="en-US">
                <a:latin typeface="Arial" panose="020B0604020202020204" pitchFamily="34" charset="0"/>
              </a:rPr>
              <a:pPr algn="r"/>
              <a:t>15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550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634" indent="-226634">
              <a:buFontTx/>
              <a:buAutoNum type="arabicPeriod"/>
              <a:defRPr/>
            </a:pPr>
            <a:r>
              <a:rPr lang="en-US" dirty="0" smtClean="0"/>
              <a:t>Soil Profile:</a:t>
            </a:r>
          </a:p>
          <a:p>
            <a:pPr>
              <a:defRPr/>
            </a:pPr>
            <a:r>
              <a:rPr lang="en-US" dirty="0" smtClean="0"/>
              <a:t>Ice-rich silt: average water content=94%, dry density=704.9 kg/m^3, </a:t>
            </a:r>
          </a:p>
          <a:p>
            <a:pPr>
              <a:defRPr/>
            </a:pPr>
            <a:r>
              <a:rPr lang="en-US" dirty="0" smtClean="0"/>
              <a:t>Based on drilling log, depth of ice wedge= 0.3 m - 1.5 m, average gravel layer=0.6 m</a:t>
            </a:r>
          </a:p>
          <a:p>
            <a:pPr>
              <a:defRPr/>
            </a:pPr>
            <a:r>
              <a:rPr lang="en-US" dirty="0" smtClean="0"/>
              <a:t>Tested soil sample: water content= 82.1%, organic content &lt;5%, PL and LL= 34 and 38, defined as ML according to USCS.</a:t>
            </a:r>
          </a:p>
          <a:p>
            <a:pPr>
              <a:defRPr/>
            </a:pPr>
            <a:r>
              <a:rPr lang="en-US" dirty="0" smtClean="0"/>
              <a:t>2. Anchor Configuration:</a:t>
            </a:r>
          </a:p>
          <a:p>
            <a:pPr>
              <a:defRPr/>
            </a:pPr>
            <a:r>
              <a:rPr lang="en-US" dirty="0" smtClean="0"/>
              <a:t>Dimension: anchor tendon inner and outer diameter= 20 mm and 40 mm, diameter of grout= 101.6 mm, length = 3 m.</a:t>
            </a:r>
          </a:p>
          <a:p>
            <a:pPr>
              <a:defRPr/>
            </a:pPr>
            <a:r>
              <a:rPr lang="en-US" dirty="0" smtClean="0"/>
              <a:t>3. Sensors Info.:</a:t>
            </a:r>
          </a:p>
          <a:p>
            <a:pPr>
              <a:defRPr/>
            </a:pPr>
            <a:r>
              <a:rPr lang="en-US" dirty="0" smtClean="0"/>
              <a:t>HPI </a:t>
            </a:r>
            <a:r>
              <a:rPr lang="en-US" dirty="0" err="1" smtClean="0"/>
              <a:t>weldable</a:t>
            </a:r>
            <a:r>
              <a:rPr lang="en-US" dirty="0" smtClean="0"/>
              <a:t> strain gage: measure the strain in anchor tendon;</a:t>
            </a:r>
          </a:p>
          <a:p>
            <a:pPr>
              <a:defRPr/>
            </a:pPr>
            <a:r>
              <a:rPr lang="en-US" dirty="0" err="1" smtClean="0"/>
              <a:t>Geokon</a:t>
            </a:r>
            <a:r>
              <a:rPr lang="en-US" dirty="0" smtClean="0"/>
              <a:t> vibrating wire strain gage: measure the strain in grout and anchor temperature;</a:t>
            </a:r>
          </a:p>
          <a:p>
            <a:pPr>
              <a:defRPr/>
            </a:pPr>
            <a:r>
              <a:rPr lang="en-US" dirty="0" smtClean="0"/>
              <a:t>Sensor Locations: from top to bottom, 0.46 m, 1.17 m, 1.88 m, 2.59 m. HPIs were welded on both sides at 0.46 m and 1.88 m as an indication of loading eccentricity.</a:t>
            </a:r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35013" indent="-28257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31888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85913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38350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4955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527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099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671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14333FC9-F87F-42AB-A8FB-5C453FCC88E1}" type="slidenum">
              <a:rPr lang="zh-CN" altLang="en-US">
                <a:latin typeface="Arial" panose="020B0604020202020204" pitchFamily="34" charset="0"/>
              </a:rPr>
              <a:pPr algn="r"/>
              <a:t>16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745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706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35013" indent="-28257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31888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85913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38350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4955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527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099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671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C18FA212-5ABC-4C1D-94E1-1C29FE04CF37}" type="slidenum">
              <a:rPr lang="zh-CN" altLang="en-US">
                <a:latin typeface="Arial" panose="020B0604020202020204" pitchFamily="34" charset="0"/>
              </a:rPr>
              <a:pPr algn="r"/>
              <a:t>17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893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Loading system components: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One Enerpack Hydraulic Jack (155 mm in height, outer and inner diameter= 114 mm and 33 mm), base, iron plate and nut, couple (connect tested anchor with loading system), LVDT and holder, Campbell CR1000 datalogger.</a:t>
            </a:r>
          </a:p>
        </p:txBody>
      </p:sp>
      <p:sp>
        <p:nvSpPr>
          <p:cNvPr id="7373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35013" indent="-28257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31888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85913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38350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4955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527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099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671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0034BB36-942C-4DBA-A96A-42DDF3569B24}" type="slidenum">
              <a:rPr lang="zh-CN" altLang="en-US">
                <a:latin typeface="Arial" panose="020B0604020202020204" pitchFamily="34" charset="0"/>
              </a:rPr>
              <a:pPr algn="r"/>
              <a:t>19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68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35013" indent="-28257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31888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85913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38350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4955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527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099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671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8B5AA4B9-85E9-413B-BB8A-9C8C3B6657F0}" type="slidenum">
              <a:rPr lang="zh-CN" altLang="en-US">
                <a:latin typeface="Arial" panose="020B0604020202020204" pitchFamily="34" charset="0"/>
              </a:rPr>
              <a:pPr algn="r"/>
              <a:t>20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6634" indent="-226634" eaLnBrk="1" hangingPunct="1">
              <a:buFontTx/>
              <a:buAutoNum type="arabicPeriod"/>
              <a:defRPr/>
            </a:pPr>
            <a:r>
              <a:rPr lang="en-US" altLang="zh-CN" dirty="0" smtClean="0"/>
              <a:t>Maximum temp. and time lag for temp. above 0ºC serves as indicators of the permafrost degradation degree.</a:t>
            </a:r>
          </a:p>
          <a:p>
            <a:pPr marL="226634" indent="-226634" eaLnBrk="1" hangingPunct="1">
              <a:buFontTx/>
              <a:buAutoNum type="arabicPeriod"/>
              <a:defRPr/>
            </a:pPr>
            <a:r>
              <a:rPr lang="en-US" altLang="zh-CN" dirty="0" smtClean="0"/>
              <a:t>Sensor located at 1.17 m from the bottom, mitigate the influence of the ambient environment.</a:t>
            </a:r>
          </a:p>
          <a:p>
            <a:pPr marL="226634" indent="-226634" eaLnBrk="1" hangingPunct="1">
              <a:buFontTx/>
              <a:buAutoNum type="arabicPeriod"/>
              <a:defRPr/>
            </a:pPr>
            <a:r>
              <a:rPr lang="en-US" altLang="zh-CN" dirty="0" smtClean="0"/>
              <a:t>Max. temp.: </a:t>
            </a:r>
            <a:r>
              <a:rPr lang="en-US" altLang="zh-CN" dirty="0" err="1" smtClean="0"/>
              <a:t>Microsil</a:t>
            </a:r>
            <a:r>
              <a:rPr lang="en-US" altLang="zh-CN" dirty="0" smtClean="0"/>
              <a:t>= 6.9ºC , Bentonite= 24.6ºC, Antifreeze= 6.5ºC</a:t>
            </a:r>
          </a:p>
          <a:p>
            <a:pPr eaLnBrk="1" hangingPunct="1">
              <a:defRPr/>
            </a:pPr>
            <a:r>
              <a:rPr lang="en-US" altLang="zh-CN" dirty="0" smtClean="0"/>
              <a:t>      temperature increment: </a:t>
            </a:r>
            <a:r>
              <a:rPr lang="en-US" altLang="zh-CN" dirty="0" err="1" smtClean="0"/>
              <a:t>Microsil</a:t>
            </a:r>
            <a:r>
              <a:rPr lang="en-US" altLang="zh-CN" dirty="0" smtClean="0"/>
              <a:t>=10.2ºC , Bentonite= 27.5ºC , Antifreeze= 9.7ºC </a:t>
            </a:r>
          </a:p>
          <a:p>
            <a:pPr eaLnBrk="1" hangingPunct="1">
              <a:defRPr/>
            </a:pPr>
            <a:r>
              <a:rPr lang="en-US" altLang="zh-CN" dirty="0" smtClean="0"/>
              <a:t>      Time lag for temp. above 0ºC : </a:t>
            </a:r>
            <a:r>
              <a:rPr lang="en-US" altLang="zh-CN" dirty="0" err="1" smtClean="0"/>
              <a:t>Microsil</a:t>
            </a:r>
            <a:r>
              <a:rPr lang="en-US" altLang="zh-CN" dirty="0" smtClean="0"/>
              <a:t>= 1hr, Bentonite=4hr, Antifreeze= 0.5 </a:t>
            </a:r>
            <a:r>
              <a:rPr lang="en-US" altLang="zh-CN" dirty="0" err="1" smtClean="0"/>
              <a:t>hr</a:t>
            </a:r>
            <a:endParaRPr lang="en-US" altLang="zh-CN" dirty="0" smtClean="0"/>
          </a:p>
          <a:p>
            <a:pPr eaLnBrk="1" hangingPunct="1">
              <a:defRPr/>
            </a:pPr>
            <a:r>
              <a:rPr lang="en-US" altLang="zh-CN" dirty="0" smtClean="0"/>
              <a:t>4.   Conclusion: Antifreeze shows lowest degree of permafrost degradation for short – term </a:t>
            </a:r>
          </a:p>
          <a:p>
            <a:pPr marL="226634" indent="-226634" eaLnBrk="1" hangingPunct="1">
              <a:buFontTx/>
              <a:buAutoNum type="arabicPeriod"/>
              <a:defRPr/>
            </a:pPr>
            <a:endParaRPr lang="en-US" altLang="zh-CN" dirty="0" smtClean="0"/>
          </a:p>
          <a:p>
            <a:pPr marL="226634" indent="-226634" eaLnBrk="1" hangingPunct="1">
              <a:buFontTx/>
              <a:buAutoNum type="arabicPeriod"/>
              <a:defRPr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081902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35013" indent="-28257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31888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85913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38350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4955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527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099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671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5C7B28FF-02CB-4E8E-8E18-0EA7F9B02316}" type="slidenum">
              <a:rPr lang="zh-CN" altLang="en-US">
                <a:latin typeface="Arial" panose="020B0604020202020204" pitchFamily="34" charset="0"/>
              </a:rPr>
              <a:pPr algn="r"/>
              <a:t>2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0372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35013" indent="-28257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31888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85913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38350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4955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527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099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671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664CBA24-BFEA-413C-BA0C-4712A79AD958}" type="slidenum">
              <a:rPr lang="zh-CN" altLang="en-US">
                <a:latin typeface="Arial" panose="020B0604020202020204" pitchFamily="34" charset="0"/>
              </a:rPr>
              <a:pPr algn="r"/>
              <a:t>21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6634" indent="-226634" eaLnBrk="1" hangingPunct="1">
              <a:buFontTx/>
              <a:buAutoNum type="arabicPeriod"/>
              <a:defRPr/>
            </a:pPr>
            <a:r>
              <a:rPr lang="en-US" altLang="zh-CN" dirty="0" smtClean="0"/>
              <a:t>Evaluate the effect of hydration heat and time lag for temp. to drop back to initial temp. (temp. before grouting).</a:t>
            </a:r>
          </a:p>
          <a:p>
            <a:pPr marL="226634" indent="-226634" eaLnBrk="1" hangingPunct="1">
              <a:buFontTx/>
              <a:buAutoNum type="arabicPeriod"/>
              <a:defRPr/>
            </a:pPr>
            <a:r>
              <a:rPr lang="en-US" altLang="zh-CN" dirty="0" smtClean="0"/>
              <a:t>temp. increment induced by hydration heat: </a:t>
            </a:r>
            <a:r>
              <a:rPr lang="en-US" altLang="zh-CN" dirty="0" err="1" smtClean="0"/>
              <a:t>Microsil</a:t>
            </a:r>
            <a:r>
              <a:rPr lang="en-US" altLang="zh-CN" dirty="0" smtClean="0"/>
              <a:t>= 0.5ºC, Bentonite=NA(no hydration heat), Antifreeze= 0.5ºC.  </a:t>
            </a:r>
          </a:p>
          <a:p>
            <a:pPr marL="226634" indent="-226634" eaLnBrk="1" hangingPunct="1">
              <a:buFontTx/>
              <a:buAutoNum type="arabicPeriod"/>
              <a:defRPr/>
            </a:pPr>
            <a:r>
              <a:rPr lang="en-US" altLang="zh-CN" dirty="0" smtClean="0"/>
              <a:t>Time lag: </a:t>
            </a:r>
            <a:r>
              <a:rPr lang="en-US" altLang="zh-CN" dirty="0" err="1" smtClean="0"/>
              <a:t>Microsil</a:t>
            </a:r>
            <a:r>
              <a:rPr lang="en-US" altLang="zh-CN" dirty="0" smtClean="0"/>
              <a:t>= 5.5 days, Bentonite= 5.5 days, Antifreeze= 1.4 days.</a:t>
            </a:r>
          </a:p>
          <a:p>
            <a:pPr eaLnBrk="1" hangingPunct="1">
              <a:defRPr/>
            </a:pPr>
            <a:r>
              <a:rPr lang="en-US" altLang="zh-CN" dirty="0" smtClean="0"/>
              <a:t>Conclusion: Antifreeze has the lowest effect on the degree of permafrost degradation for long – term.</a:t>
            </a:r>
          </a:p>
        </p:txBody>
      </p:sp>
    </p:spTree>
    <p:extLst>
      <p:ext uri="{BB962C8B-B14F-4D97-AF65-F5344CB8AC3E}">
        <p14:creationId xmlns:p14="http://schemas.microsoft.com/office/powerpoint/2010/main" val="955460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5425" indent="-225425">
              <a:buFontTx/>
              <a:buAutoNum type="arabicPeriod"/>
            </a:pPr>
            <a:r>
              <a:rPr lang="en-US" altLang="en-US" smtClean="0">
                <a:latin typeface="Arial" panose="020B0604020202020204" pitchFamily="34" charset="0"/>
              </a:rPr>
              <a:t>Apply load with 50 KN increment and 5 min per load level. Curves have been revised by subtracting the displacement induced by the settlement of the loading system;</a:t>
            </a:r>
          </a:p>
          <a:p>
            <a:pPr marL="225425" indent="-225425">
              <a:buFontTx/>
              <a:buAutoNum type="arabicPeriod"/>
            </a:pPr>
            <a:r>
              <a:rPr lang="en-US" altLang="en-US" smtClean="0">
                <a:latin typeface="Arial" panose="020B0604020202020204" pitchFamily="34" charset="0"/>
              </a:rPr>
              <a:t>Only Bentonite anchors were pulled out at 350 KN, Microsil and Antifreeze did not pullout at 550 KN. Maybe the loading time is too short, short – term strength is larger than long – term strength;</a:t>
            </a:r>
          </a:p>
          <a:p>
            <a:pPr marL="225425" indent="-225425">
              <a:buFontTx/>
              <a:buAutoNum type="arabicPeriod"/>
            </a:pPr>
            <a:r>
              <a:rPr lang="en-US" altLang="en-US" smtClean="0">
                <a:latin typeface="Arial" panose="020B0604020202020204" pitchFamily="34" charset="0"/>
              </a:rPr>
              <a:t>Total displacement: Microsil= 2.26 mm; Bentonite= 3.85 mm; Antifreeze= 3.22 mm</a:t>
            </a:r>
          </a:p>
          <a:p>
            <a:pPr marL="225425" indent="-225425">
              <a:buFontTx/>
              <a:buAutoNum type="arabicPeriod"/>
            </a:pPr>
            <a:r>
              <a:rPr lang="en-US" altLang="en-US" smtClean="0">
                <a:latin typeface="Arial" panose="020B0604020202020204" pitchFamily="34" charset="0"/>
              </a:rPr>
              <a:t>Even though total disp. for Antifreeze is larger than that for Microsil, the ave. disp. rate are at the same magnitude: Microsil= 0.045 mm/min; Antifreeze= 0.061 mm/min.  Disp. rate for Bentonite before 350 KN= 0.055 mm/min.</a:t>
            </a:r>
          </a:p>
        </p:txBody>
      </p:sp>
      <p:sp>
        <p:nvSpPr>
          <p:cNvPr id="880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35013" indent="-28257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31888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85913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38350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4955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527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099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671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F220EE2C-1DDA-4824-BE32-35F4DC7BBB9F}" type="slidenum">
              <a:rPr lang="zh-CN" altLang="en-US">
                <a:latin typeface="Arial" panose="020B0604020202020204" pitchFamily="34" charset="0"/>
              </a:rPr>
              <a:pPr algn="r"/>
              <a:t>22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297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Graph Description:</a:t>
            </a:r>
          </a:p>
          <a:p>
            <a:pPr marL="226634" indent="-226634">
              <a:buFontTx/>
              <a:buAutoNum type="arabicPeriod"/>
              <a:defRPr/>
            </a:pPr>
            <a:r>
              <a:rPr lang="en-US" dirty="0" smtClean="0"/>
              <a:t>dot lines: load in tendon; dash lines: load in grout; solid lines: load in anchor.</a:t>
            </a:r>
          </a:p>
          <a:p>
            <a:pPr marL="226634" indent="-226634">
              <a:buFontTx/>
              <a:buAutoNum type="arabicPeriod"/>
              <a:defRPr/>
            </a:pPr>
            <a:r>
              <a:rPr lang="en-US" dirty="0" smtClean="0"/>
              <a:t>negative value: tensile strength; positive value: compressive strength.</a:t>
            </a:r>
          </a:p>
          <a:p>
            <a:pPr marL="226634" indent="-226634">
              <a:buFontTx/>
              <a:buAutoNum type="arabicPeriod"/>
              <a:defRPr/>
            </a:pPr>
            <a:r>
              <a:rPr lang="en-US" dirty="0" smtClean="0"/>
              <a:t>Also, tensile strength in the grout is an indication of cracks.</a:t>
            </a:r>
          </a:p>
          <a:p>
            <a:pPr>
              <a:defRPr/>
            </a:pPr>
            <a:r>
              <a:rPr lang="en-US" dirty="0" smtClean="0"/>
              <a:t>Analysis:</a:t>
            </a:r>
          </a:p>
          <a:p>
            <a:pPr marL="226634" indent="-226634">
              <a:buFontTx/>
              <a:buAutoNum type="arabicPeriod"/>
              <a:defRPr/>
            </a:pPr>
            <a:r>
              <a:rPr lang="en-US" dirty="0" smtClean="0"/>
              <a:t>Crack observed at 70 KN at location of 0.5 m; load only transfers to a depth of 1.22 m at 70 KN;</a:t>
            </a:r>
          </a:p>
          <a:p>
            <a:pPr marL="226634" indent="-226634">
              <a:buFontTx/>
              <a:buAutoNum type="arabicPeriod"/>
              <a:defRPr/>
            </a:pPr>
            <a:r>
              <a:rPr lang="en-US" dirty="0" smtClean="0"/>
              <a:t>During the whole loading process, the middle part of the anchor (0.5 m to 1.8 m) bares most of the applied load.</a:t>
            </a:r>
            <a:endParaRPr lang="en-US" dirty="0"/>
          </a:p>
        </p:txBody>
      </p:sp>
      <p:sp>
        <p:nvSpPr>
          <p:cNvPr id="8192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35013" indent="-28257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31888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85913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38350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4955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527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099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671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815085FA-FD14-4D08-8C92-1D804DAD6836}" type="slidenum">
              <a:rPr lang="zh-CN" altLang="en-US">
                <a:latin typeface="Arial" panose="020B0604020202020204" pitchFamily="34" charset="0"/>
              </a:rPr>
              <a:pPr algn="r"/>
              <a:t>23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0537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5425" indent="-225425">
              <a:buFontTx/>
              <a:buAutoNum type="arabicPeriod"/>
            </a:pPr>
            <a:r>
              <a:rPr lang="en-US" altLang="en-US" smtClean="0">
                <a:latin typeface="Arial" panose="020B0604020202020204" pitchFamily="34" charset="0"/>
              </a:rPr>
              <a:t>Crack observed at two locations (0.91 m and 1.83 m) at 70 KN which indicates that Bentonite clay shows more brittle properties than Microsil.</a:t>
            </a:r>
          </a:p>
          <a:p>
            <a:pPr marL="225425" indent="-225425">
              <a:buFontTx/>
              <a:buAutoNum type="arabicPeriod"/>
            </a:pPr>
            <a:r>
              <a:rPr lang="en-US" altLang="en-US" smtClean="0">
                <a:latin typeface="Arial" panose="020B0604020202020204" pitchFamily="34" charset="0"/>
              </a:rPr>
              <a:t>Comparative to Microsil, most of the applied load was sustained by the middle part of the anchor (0.61 m to 1.83 m).</a:t>
            </a:r>
          </a:p>
        </p:txBody>
      </p:sp>
      <p:sp>
        <p:nvSpPr>
          <p:cNvPr id="8397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35013" indent="-28257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31888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85913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38350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4955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527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099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671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A923C107-2F2E-4F82-B646-10B2BD3F4104}" type="slidenum">
              <a:rPr lang="zh-CN" altLang="en-US">
                <a:latin typeface="Arial" panose="020B0604020202020204" pitchFamily="34" charset="0"/>
              </a:rPr>
              <a:pPr algn="r"/>
              <a:t>24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9445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634" indent="-226634">
              <a:buFontTx/>
              <a:buAutoNum type="arabicPeriod"/>
              <a:defRPr/>
            </a:pPr>
            <a:r>
              <a:rPr lang="en-US" dirty="0" smtClean="0"/>
              <a:t>No crack was observed during the whole loading process indicating it gives the highest tensile strength.</a:t>
            </a:r>
          </a:p>
          <a:p>
            <a:pPr marL="226634" indent="-226634">
              <a:buFontTx/>
              <a:buAutoNum type="arabicPeriod"/>
              <a:defRPr/>
            </a:pPr>
            <a:r>
              <a:rPr lang="en-US" dirty="0" smtClean="0"/>
              <a:t>At 70 KN, load only transfers to a depth of 1.22 m and at 120 KN, load transfers to a depth of 1.9 m, most of the load was bared by the upper part of the anchor (0 m to 1.2 m). Even at 150 KN, load only transfers to 2.6 m, which means there is still some potential for the anchor to bear larger load level.</a:t>
            </a:r>
          </a:p>
          <a:p>
            <a:pPr>
              <a:defRPr/>
            </a:pPr>
            <a:r>
              <a:rPr lang="en-US" dirty="0" smtClean="0"/>
              <a:t>Conclusion: Antifreeze shows the best load performance among all 3 grouting materials: highest tensile strength, has the potential to bear larger load.</a:t>
            </a:r>
          </a:p>
          <a:p>
            <a:pPr marL="226634" indent="-226634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860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35013" indent="-28257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31888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85913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38350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4955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527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099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671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A1F88EE1-9149-414D-894B-652DD8969239}" type="slidenum">
              <a:rPr lang="zh-CN" altLang="en-US">
                <a:latin typeface="Arial" panose="020B0604020202020204" pitchFamily="34" charset="0"/>
              </a:rPr>
              <a:pPr algn="r"/>
              <a:t>25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0713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0487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09613" indent="-273050" algn="ctr" defTabSz="90487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092200" indent="-217488" algn="ctr" defTabSz="90487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28763" indent="-217488" algn="ctr" defTabSz="90487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965325" indent="-217488" algn="ctr" defTabSz="90487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422525" indent="-217488" algn="ctr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879725" indent="-217488" algn="ctr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336925" indent="-217488" algn="ctr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794125" indent="-217488" algn="ctr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B26918B7-2E6F-43D0-AA05-6EE085D15ACB}" type="slidenum">
              <a:rPr lang="zh-CN" altLang="en-US">
                <a:latin typeface="Arial" panose="020B0604020202020204" pitchFamily="34" charset="0"/>
              </a:rPr>
              <a:pPr algn="r"/>
              <a:t>28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993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9333" name="Slide Number Placeholder 3"/>
          <p:cNvSpPr txBox="1">
            <a:spLocks noGrp="1"/>
          </p:cNvSpPr>
          <p:nvPr/>
        </p:nvSpPr>
        <p:spPr bwMode="auto">
          <a:xfrm>
            <a:off x="3935413" y="8756650"/>
            <a:ext cx="3009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41" tIns="45320" rIns="90641" bIns="45320" anchor="b"/>
          <a:lstStyle>
            <a:lvl1pPr algn="ctr" defTabSz="94773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 defTabSz="94773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 defTabSz="94773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 defTabSz="94773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 defTabSz="94773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594ECEB5-5122-4C55-9A17-29802666C102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28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626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35013" indent="-28257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31888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85913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38350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4955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527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099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671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3396BDD7-E7A8-4C04-8869-CDB22BAC513E}" type="slidenum">
              <a:rPr lang="zh-CN" altLang="en-US">
                <a:latin typeface="Arial" panose="020B0604020202020204" pitchFamily="34" charset="0"/>
              </a:rPr>
              <a:pPr algn="r"/>
              <a:t>3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871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35013" indent="-28257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31888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85913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38350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4955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527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099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671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F6276D35-3366-4FBE-BFA9-5CDA097385BE}" type="slidenum">
              <a:rPr lang="zh-CN" altLang="en-US">
                <a:latin typeface="Arial" panose="020B0604020202020204" pitchFamily="34" charset="0"/>
              </a:rPr>
              <a:pPr algn="r"/>
              <a:t>4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746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35013" indent="-28257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31888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85913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38350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4955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527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099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671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1E51298F-7FCC-40BA-9708-F874705A3BA5}" type="slidenum">
              <a:rPr lang="zh-CN" altLang="en-US">
                <a:latin typeface="Arial" panose="020B0604020202020204" pitchFamily="34" charset="0"/>
              </a:rPr>
              <a:pPr algn="r"/>
              <a:t>5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365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35013" indent="-28257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31888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85913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38350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4955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527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099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671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58262EF2-6425-4654-A6B6-47F2DE1B84DC}" type="slidenum">
              <a:rPr lang="zh-CN" altLang="en-US">
                <a:latin typeface="Arial" panose="020B0604020202020204" pitchFamily="34" charset="0"/>
              </a:rPr>
              <a:pPr algn="r"/>
              <a:t>6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dirty="0" smtClean="0">
                <a:latin typeface="Arial" panose="020B0604020202020204" pitchFamily="34" charset="0"/>
              </a:rPr>
              <a:t>ASTM 230 Standard Specification for Flow Table for Use in Tests of Hydraulic Cement</a:t>
            </a:r>
          </a:p>
          <a:p>
            <a:pPr eaLnBrk="1" hangingPunct="1"/>
            <a:r>
              <a:rPr lang="en-US" altLang="zh-CN" dirty="0" smtClean="0">
                <a:latin typeface="Arial" panose="020B0604020202020204" pitchFamily="34" charset="0"/>
              </a:rPr>
              <a:t>ASTM C1437 Standard Test Method for Flow of Hydraulic Cement Mortar</a:t>
            </a:r>
          </a:p>
          <a:p>
            <a:pPr eaLnBrk="1" hangingPunct="1"/>
            <a:r>
              <a:rPr lang="en-US" altLang="zh-CN" dirty="0" smtClean="0">
                <a:latin typeface="Arial" panose="020B0604020202020204" pitchFamily="34" charset="0"/>
              </a:rPr>
              <a:t>ASTM C39 Compressive Strength of Cylindrical Concrete Specimens</a:t>
            </a:r>
          </a:p>
          <a:p>
            <a:pPr eaLnBrk="1" hangingPunct="1"/>
            <a:r>
              <a:rPr lang="en-US" altLang="zh-CN" dirty="0" smtClean="0">
                <a:latin typeface="Arial" panose="020B0604020202020204" pitchFamily="34" charset="0"/>
              </a:rPr>
              <a:t>ASTM C1622 Standard Specification for Cold-Weather Admixture Systems</a:t>
            </a:r>
          </a:p>
        </p:txBody>
      </p:sp>
    </p:spTree>
    <p:extLst>
      <p:ext uri="{BB962C8B-B14F-4D97-AF65-F5344CB8AC3E}">
        <p14:creationId xmlns:p14="http://schemas.microsoft.com/office/powerpoint/2010/main" val="3673028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35013" indent="-28257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31888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85913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38350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4955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527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099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671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D49D272C-C99D-4F7D-B7B9-16470942339F}" type="slidenum">
              <a:rPr lang="zh-CN" altLang="en-US">
                <a:latin typeface="Arial" panose="020B0604020202020204" pitchFamily="34" charset="0"/>
              </a:rPr>
              <a:pPr algn="r"/>
              <a:t>7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775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35013" indent="-28257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31888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85913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38350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4955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527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099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671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F4253933-CBC2-406D-A9A1-1F21FAF9F556}" type="slidenum">
              <a:rPr lang="zh-CN" altLang="en-US">
                <a:latin typeface="Arial" panose="020B0604020202020204" pitchFamily="34" charset="0"/>
              </a:rPr>
              <a:pPr algn="r"/>
              <a:t>8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239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35013" indent="-28257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31888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85913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38350" indent="-225425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4955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527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099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67150" indent="-22542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46A6FE4D-23D9-42D9-8EA6-58FB230EAA22}" type="slidenum">
              <a:rPr lang="zh-CN" altLang="en-US">
                <a:latin typeface="Arial" panose="020B0604020202020204" pitchFamily="34" charset="0"/>
              </a:rPr>
              <a:pPr algn="r"/>
              <a:t>9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86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444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 flipV="1">
            <a:off x="539750" y="6273800"/>
            <a:ext cx="7967663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5705475"/>
            <a:ext cx="12287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7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7738" y="6237288"/>
            <a:ext cx="428625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7AB50B-F115-46AB-8C08-54D85861195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9446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72450" y="6337300"/>
            <a:ext cx="468313" cy="40481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44CB52-A5BC-40ED-89FB-BF25F3FA9B5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846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1D01B-ACC0-4F2E-B471-CC925703D46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036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3E6EC-026F-4C21-9CFC-3842F87E14D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8390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C05D5-90F5-4F4B-954B-E88FBF4F3EC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273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123825" y="6469063"/>
            <a:ext cx="1519238" cy="38893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1544638" y="6469063"/>
            <a:ext cx="6153150" cy="38893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E7A08D-47C3-41DC-A9AC-6A0EB61ECC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0465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 userDrawn="1"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444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1331913" y="6273800"/>
            <a:ext cx="71755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37300"/>
            <a:ext cx="4683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ECBDD85-DCCB-474D-A46F-D2CB335BA96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1031" name="Picture 8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5705475"/>
            <a:ext cx="12287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45" r:id="rId3"/>
    <p:sldLayoutId id="2147484046" r:id="rId4"/>
    <p:sldLayoutId id="2147484047" r:id="rId5"/>
    <p:sldLayoutId id="214748405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cem.uaf.edu/cesticc/symposium.aspx" TargetMode="Externa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1089025"/>
            <a:ext cx="8459788" cy="1223963"/>
          </a:xfrm>
        </p:spPr>
        <p:txBody>
          <a:bodyPr lIns="0" tIns="0" rIns="0" bIns="0"/>
          <a:lstStyle/>
          <a:p>
            <a:pPr algn="ctr" eaLnBrk="1" hangingPunct="1"/>
            <a:r>
              <a:rPr lang="en-US" altLang="zh-CN" sz="3000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Development of Innovative Antifreeze Grout Mortar for Anchor Application in Cold Regions</a:t>
            </a:r>
            <a:endParaRPr lang="en-US" altLang="zh-CN" sz="3000" dirty="0" smtClean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219" name="Text Box 9"/>
          <p:cNvSpPr txBox="1">
            <a:spLocks noChangeArrowheads="1"/>
          </p:cNvSpPr>
          <p:nvPr/>
        </p:nvSpPr>
        <p:spPr bwMode="auto">
          <a:xfrm>
            <a:off x="1223962" y="3048450"/>
            <a:ext cx="7019925" cy="270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2400" dirty="0" smtClean="0">
                <a:latin typeface="+mj-lt"/>
              </a:rPr>
              <a:t>Jenny Liu, Ph.D., P.E.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en-US" altLang="en-US" sz="800" dirty="0" smtClean="0">
              <a:latin typeface="+mj-lt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2400" dirty="0" smtClean="0">
                <a:latin typeface="+mj-lt"/>
              </a:rPr>
              <a:t>Chuang Lin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en-US" altLang="en-US" sz="800" dirty="0" smtClean="0">
              <a:latin typeface="+mj-lt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2400" dirty="0" err="1" smtClean="0">
                <a:latin typeface="+mj-lt"/>
              </a:rPr>
              <a:t>Xiong</a:t>
            </a:r>
            <a:r>
              <a:rPr lang="en-US" altLang="en-US" sz="2400" dirty="0" smtClean="0">
                <a:latin typeface="+mj-lt"/>
              </a:rPr>
              <a:t> Zhang, Ph.D., P.E.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en-US" altLang="en-US" sz="1600" b="1" dirty="0" smtClean="0">
              <a:latin typeface="+mj-lt"/>
            </a:endParaRPr>
          </a:p>
          <a:p>
            <a:pPr algn="ctr" eaLnBrk="1" hangingPunct="1">
              <a:lnSpc>
                <a:spcPct val="90000"/>
              </a:lnSpc>
              <a:defRPr/>
            </a:pPr>
            <a:endParaRPr lang="en-US" altLang="en-US" sz="1600" b="1" dirty="0" smtClean="0">
              <a:latin typeface="+mj-lt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2400" dirty="0" smtClean="0">
                <a:latin typeface="+mj-lt"/>
              </a:rPr>
              <a:t>University of Alaska Fairbanks</a:t>
            </a:r>
          </a:p>
          <a:p>
            <a:pPr algn="ctr">
              <a:spcBef>
                <a:spcPts val="0"/>
              </a:spcBef>
              <a:defRPr/>
            </a:pPr>
            <a:endParaRPr lang="en-US" altLang="zh-CN" sz="1600" dirty="0" smtClean="0">
              <a:latin typeface="+mj-lt"/>
              <a:ea typeface="宋体" pitchFamily="2" charset="-122"/>
              <a:cs typeface="Times New Roman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altLang="zh-CN" sz="2400" dirty="0" smtClean="0">
                <a:latin typeface="+mj-lt"/>
                <a:ea typeface="宋体" pitchFamily="2" charset="-122"/>
                <a:cs typeface="Times New Roman" pitchFamily="18" charset="0"/>
              </a:rPr>
              <a:t>November 24,  2014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54898" y="6280306"/>
            <a:ext cx="4932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+mj-lt"/>
              </a:rPr>
              <a:t>2014 Alaska Concrete Summit Meeting</a:t>
            </a:r>
            <a:endParaRPr lang="en-US" sz="16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 smtClean="0">
                <a:cs typeface="Times New Roman" panose="02020603050405020304" pitchFamily="18" charset="0"/>
              </a:rPr>
              <a:t>Early-age Strength</a:t>
            </a:r>
          </a:p>
        </p:txBody>
      </p:sp>
      <p:sp>
        <p:nvSpPr>
          <p:cNvPr id="52227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ACD2EBF0-F4BF-4BB9-AE40-7436A014832B}" type="slidenum">
              <a:rPr lang="zh-CN" altLang="en-US"/>
              <a:pPr algn="r"/>
              <a:t>10</a:t>
            </a:fld>
            <a:endParaRPr lang="en-US" altLang="zh-C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99" y="1986434"/>
            <a:ext cx="7566660" cy="353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标题 1"/>
          <p:cNvSpPr>
            <a:spLocks noGrp="1"/>
          </p:cNvSpPr>
          <p:nvPr>
            <p:ph type="title"/>
          </p:nvPr>
        </p:nvSpPr>
        <p:spPr>
          <a:xfrm>
            <a:off x="238666" y="276066"/>
            <a:ext cx="8928484" cy="1216025"/>
          </a:xfrm>
        </p:spPr>
        <p:txBody>
          <a:bodyPr/>
          <a:lstStyle/>
          <a:p>
            <a:r>
              <a:rPr lang="en-US" altLang="en-US" sz="2600" b="1" dirty="0" smtClean="0">
                <a:cs typeface="Times New Roman" panose="02020603050405020304" pitchFamily="18" charset="0"/>
              </a:rPr>
              <a:t>Mortar Temperature (specimens in room temperature environment)</a:t>
            </a:r>
          </a:p>
        </p:txBody>
      </p:sp>
      <p:sp>
        <p:nvSpPr>
          <p:cNvPr id="60419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BB8430C1-9C2D-4A5B-A7AC-4C70372B4920}" type="slidenum">
              <a:rPr lang="zh-CN" altLang="en-US"/>
              <a:pPr algn="r"/>
              <a:t>11</a:t>
            </a:fld>
            <a:endParaRPr lang="en-US" altLang="zh-C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36812"/>
            <a:ext cx="6115050" cy="443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52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2F2D2063-9A3A-4196-9F70-E820F0A0130F}" type="slidenum">
              <a:rPr lang="zh-CN" altLang="en-US">
                <a:latin typeface="Times New Roman" panose="02020603050405020304" pitchFamily="18" charset="0"/>
              </a:rPr>
              <a:pPr algn="r"/>
              <a:t>12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611560" y="296652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600" b="1" kern="0" dirty="0">
                <a:cs typeface="Times New Roman" panose="02020603050405020304" pitchFamily="18" charset="0"/>
              </a:rPr>
              <a:t>Mortar Temperature </a:t>
            </a:r>
            <a:r>
              <a:rPr lang="en-US" altLang="en-US" sz="2600" b="1" kern="0" dirty="0" smtClean="0">
                <a:cs typeface="Times New Roman" panose="02020603050405020304" pitchFamily="18" charset="0"/>
              </a:rPr>
              <a:t>(specimens in subfreezing </a:t>
            </a:r>
            <a:r>
              <a:rPr lang="en-US" altLang="en-US" sz="2600" b="1" kern="0" dirty="0">
                <a:cs typeface="Times New Roman" panose="02020603050405020304" pitchFamily="18" charset="0"/>
              </a:rPr>
              <a:t>temperature environment)</a:t>
            </a:r>
            <a:endParaRPr lang="en-US" altLang="en-US" sz="2600" b="1" kern="0" dirty="0" smtClean="0"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50" y="1722100"/>
            <a:ext cx="608076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B9F2F004-9E89-498B-860A-726365EEBEE1}" type="slidenum">
              <a:rPr lang="zh-CN" altLang="en-US"/>
              <a:pPr algn="r"/>
              <a:t>13</a:t>
            </a:fld>
            <a:endParaRPr lang="en-US" altLang="zh-CN"/>
          </a:p>
        </p:txBody>
      </p:sp>
      <p:sp>
        <p:nvSpPr>
          <p:cNvPr id="12" name="标题 1"/>
          <p:cNvSpPr txBox="1">
            <a:spLocks/>
          </p:cNvSpPr>
          <p:nvPr/>
        </p:nvSpPr>
        <p:spPr bwMode="auto">
          <a:xfrm>
            <a:off x="488136" y="238777"/>
            <a:ext cx="8604956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b="1" kern="0" dirty="0" smtClean="0">
                <a:cs typeface="Times New Roman" panose="02020603050405020304" pitchFamily="18" charset="0"/>
              </a:rPr>
              <a:t>Compressive Strength (specimens cured at -5</a:t>
            </a:r>
            <a:r>
              <a:rPr lang="en-US" altLang="en-US" sz="2800" b="1" kern="0" baseline="30000" dirty="0" smtClean="0">
                <a:cs typeface="Times New Roman" panose="02020603050405020304" pitchFamily="18" charset="0"/>
              </a:rPr>
              <a:t>o</a:t>
            </a:r>
            <a:r>
              <a:rPr lang="en-US" altLang="en-US" sz="2800" b="1" kern="0" dirty="0" smtClean="0">
                <a:cs typeface="Times New Roman" panose="02020603050405020304" pitchFamily="18" charset="0"/>
              </a:rPr>
              <a:t>C)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447" y="1703366"/>
            <a:ext cx="6902196" cy="456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C7C8C042-BEC9-47DB-8B3D-0D66647D6392}" type="slidenum">
              <a:rPr lang="zh-CN" altLang="en-US"/>
              <a:pPr algn="r"/>
              <a:t>14</a:t>
            </a:fld>
            <a:endParaRPr lang="en-US" altLang="zh-CN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Test Site Description</a:t>
            </a:r>
          </a:p>
        </p:txBody>
      </p:sp>
      <p:sp>
        <p:nvSpPr>
          <p:cNvPr id="63492" name="Rectangle 13"/>
          <p:cNvSpPr>
            <a:spLocks noChangeArrowheads="1"/>
          </p:cNvSpPr>
          <p:nvPr/>
        </p:nvSpPr>
        <p:spPr bwMode="auto">
          <a:xfrm>
            <a:off x="250825" y="2097088"/>
            <a:ext cx="11104563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 sz="3200"/>
          </a:p>
        </p:txBody>
      </p:sp>
      <p:sp>
        <p:nvSpPr>
          <p:cNvPr id="63493" name="Rectangle 17"/>
          <p:cNvSpPr>
            <a:spLocks noChangeArrowheads="1"/>
          </p:cNvSpPr>
          <p:nvPr/>
        </p:nvSpPr>
        <p:spPr bwMode="auto">
          <a:xfrm>
            <a:off x="719138" y="1881188"/>
            <a:ext cx="16552862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 sz="3200"/>
          </a:p>
        </p:txBody>
      </p:sp>
      <p:pic>
        <p:nvPicPr>
          <p:cNvPr id="63494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784608"/>
            <a:ext cx="7915963" cy="412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Rectangle 5"/>
          <p:cNvSpPr>
            <a:spLocks noChangeArrowheads="1"/>
          </p:cNvSpPr>
          <p:nvPr/>
        </p:nvSpPr>
        <p:spPr bwMode="auto">
          <a:xfrm>
            <a:off x="2281237" y="6276523"/>
            <a:ext cx="52430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Schematic Plot of  the CRREL Permafrost Tunnel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7BC9F21A-3C28-495E-BBBF-B086B6B4256E}" type="slidenum">
              <a:rPr lang="zh-CN" altLang="en-US"/>
              <a:pPr algn="r"/>
              <a:t>15</a:t>
            </a:fld>
            <a:endParaRPr lang="en-US" altLang="zh-CN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Test Section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94" y="1631358"/>
            <a:ext cx="57721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D1BE2625-E534-4B7A-8DC9-6F56711609EB}" type="slidenum">
              <a:rPr lang="zh-CN" altLang="en-US"/>
              <a:pPr algn="r"/>
              <a:t>16</a:t>
            </a:fld>
            <a:endParaRPr lang="en-US" altLang="zh-CN"/>
          </a:p>
        </p:txBody>
      </p:sp>
      <p:sp>
        <p:nvSpPr>
          <p:cNvPr id="67588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Soil Profile and Anchor Configuration</a:t>
            </a:r>
            <a:endParaRPr lang="en-US" altLang="en-US" sz="3200" dirty="0" smtClean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549575"/>
            <a:ext cx="61150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E74043DE-D62B-484F-86ED-E646ED318BB3}" type="slidenum">
              <a:rPr lang="zh-CN" altLang="en-US"/>
              <a:pPr algn="r"/>
              <a:t>17</a:t>
            </a:fld>
            <a:endParaRPr lang="en-US" altLang="zh-CN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296652"/>
            <a:ext cx="8351837" cy="1216025"/>
          </a:xfrm>
        </p:spPr>
        <p:txBody>
          <a:bodyPr/>
          <a:lstStyle/>
          <a:p>
            <a:pPr eaLnBrk="1" hangingPunct="1"/>
            <a:r>
              <a:rPr lang="en-US" altLang="zh-CN" sz="3200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Grouting Materials</a:t>
            </a:r>
            <a:endParaRPr lang="en-US" altLang="zh-CN" sz="3200" dirty="0" smtClean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6263" y="1628800"/>
            <a:ext cx="8064500" cy="490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469900" lvl="0" indent="-469900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altLang="zh-CN" sz="25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Type I anchor grout:</a:t>
            </a:r>
            <a:endParaRPr lang="en-US" altLang="zh-CN" sz="2500" kern="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914400" lvl="1" indent="-450850" algn="just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n-US" altLang="zh-CN" sz="20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unsanded</a:t>
            </a:r>
            <a:r>
              <a:rPr lang="en-US" altLang="zh-CN" sz="20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0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portland</a:t>
            </a:r>
            <a:r>
              <a:rPr lang="en-US" altLang="zh-CN" sz="20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cement-based, expanding grout with silica fume, fly ash and other selective additives</a:t>
            </a:r>
          </a:p>
          <a:p>
            <a:pPr marL="914400" lvl="1" indent="-450850" algn="just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n-US" altLang="zh-CN" sz="20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comparable to high alumina based grouts and recommended W/CM is 0.27, </a:t>
            </a:r>
            <a:r>
              <a:rPr lang="en-US" altLang="zh-CN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designed for cold weather </a:t>
            </a:r>
            <a:r>
              <a:rPr lang="en-US" altLang="zh-CN" sz="20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conditions</a:t>
            </a:r>
          </a:p>
          <a:p>
            <a:pPr marL="469900" lvl="0" indent="-469900" eaLnBrk="1" hangingPunct="1">
              <a:spcBef>
                <a:spcPts val="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altLang="zh-CN" sz="25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Type II anchor grout:</a:t>
            </a:r>
          </a:p>
          <a:p>
            <a:pPr marL="914400" lvl="1" indent="-450850" algn="just">
              <a:spcAft>
                <a:spcPts val="600"/>
              </a:spcAft>
              <a:buClr>
                <a:srgbClr val="CC0000"/>
              </a:buClr>
              <a:buFont typeface="Wingdings" panose="05000000000000000000" pitchFamily="2" charset="2"/>
              <a:buChar char="q"/>
              <a:defRPr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Non-shrink, thermally-conductive grout </a:t>
            </a:r>
          </a:p>
          <a:p>
            <a:pPr marL="914400" lvl="1" indent="-450850" algn="just">
              <a:spcAft>
                <a:spcPts val="600"/>
              </a:spcAft>
              <a:buClr>
                <a:srgbClr val="CC0000"/>
              </a:buClr>
              <a:buFont typeface="Wingdings" panose="05000000000000000000" pitchFamily="2" charset="2"/>
              <a:buChar char="q"/>
              <a:defRPr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recommended W/CM is 1 and preheat water to 32ºC before mixing</a:t>
            </a:r>
          </a:p>
          <a:p>
            <a:pPr marL="469900" indent="-469900" eaLnBrk="1" hangingPunct="1">
              <a:spcBef>
                <a:spcPts val="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altLang="zh-CN" sz="25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Antifreeze grout mortar</a:t>
            </a:r>
            <a:endParaRPr lang="en-US" altLang="zh-CN" sz="2500" kern="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914400" lvl="1" indent="-450850" algn="just">
              <a:spcAft>
                <a:spcPts val="600"/>
              </a:spcAft>
              <a:buClr>
                <a:srgbClr val="CC0000"/>
              </a:buClr>
              <a:buFont typeface="Wingdings" panose="05000000000000000000" pitchFamily="2" charset="2"/>
              <a:buChar char="q"/>
              <a:defRPr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T16</a:t>
            </a:r>
            <a:endParaRPr lang="en-US" altLang="zh-CN" sz="2800" kern="0" dirty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7150" indent="-34290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en-US" altLang="zh-CN" sz="150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en-US" altLang="zh-CN" sz="180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FontTx/>
              <a:buChar char="•"/>
              <a:defRPr/>
            </a:pPr>
            <a:endParaRPr lang="zh-CN" altLang="en-US" sz="20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 smtClean="0">
                <a:cs typeface="Times New Roman" panose="02020603050405020304" pitchFamily="18" charset="0"/>
              </a:rPr>
              <a:t>Field Performance Verification</a:t>
            </a:r>
          </a:p>
        </p:txBody>
      </p:sp>
      <p:sp>
        <p:nvSpPr>
          <p:cNvPr id="71683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C85FA3D9-D883-4D01-8A42-E11C5545A904}" type="slidenum">
              <a:rPr lang="zh-CN" altLang="en-US">
                <a:latin typeface="Times New Roman" panose="02020603050405020304" pitchFamily="18" charset="0"/>
              </a:rPr>
              <a:pPr algn="r"/>
              <a:t>18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47701" y="1663236"/>
            <a:ext cx="7993062" cy="385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469900" lvl="0" indent="-469900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altLang="zh-CN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Temperature monitoring</a:t>
            </a:r>
          </a:p>
          <a:p>
            <a:pPr marL="914400" lvl="1" indent="-450850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q"/>
              <a:defRPr/>
            </a:pPr>
            <a:r>
              <a:rPr lang="en-US" altLang="zh-CN" sz="26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26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valuate the thermal disturbance of the surrounding permafrost</a:t>
            </a:r>
            <a:endParaRPr lang="en-US" altLang="zh-CN" sz="2600" kern="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altLang="zh-CN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Creep test </a:t>
            </a:r>
          </a:p>
          <a:p>
            <a:pPr marL="914400" lvl="1" indent="-450850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q"/>
              <a:defRPr/>
            </a:pPr>
            <a:r>
              <a:rPr lang="en-US" altLang="zh-CN" sz="26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analyze the load redistribution process</a:t>
            </a:r>
            <a:endParaRPr lang="en-US" altLang="zh-CN" sz="260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altLang="zh-CN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Pullout test</a:t>
            </a:r>
          </a:p>
          <a:p>
            <a:pPr marL="914400" lvl="1" indent="-450850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q"/>
              <a:defRPr/>
            </a:pPr>
            <a:r>
              <a:rPr lang="en-US" altLang="zh-CN" sz="26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determine the ultimate capacity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Tx/>
              <a:buChar char="•"/>
              <a:defRPr/>
            </a:pPr>
            <a:endParaRPr lang="zh-CN" altLang="en-US" sz="20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Load Test Setup</a:t>
            </a:r>
            <a:endParaRPr lang="en-US" altLang="en-US" sz="3200" dirty="0" smtClean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2707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7CA73D98-43E7-438E-96F4-2CF91ACA85D9}" type="slidenum">
              <a:rPr lang="zh-CN" altLang="en-US"/>
              <a:pPr algn="r"/>
              <a:t>19</a:t>
            </a:fld>
            <a:endParaRPr lang="en-US" altLang="zh-CN"/>
          </a:p>
        </p:txBody>
      </p:sp>
      <p:pic>
        <p:nvPicPr>
          <p:cNvPr id="72708" name="图片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1860549"/>
            <a:ext cx="3420938" cy="454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860550"/>
            <a:ext cx="4272108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458200" cy="36163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800" dirty="0" smtClean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Introduction</a:t>
            </a:r>
            <a:endParaRPr lang="en-US" altLang="ko-KR" sz="2800" baseline="-25000" dirty="0" smtClean="0">
              <a:latin typeface="+mj-lt"/>
              <a:ea typeface="Gulim" panose="020B0600000101010101" pitchFamily="34" charset="-127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zh-CN" sz="2800" dirty="0" smtClean="0">
                <a:latin typeface="+mj-lt"/>
                <a:ea typeface="Gulim" panose="020B0600000101010101" pitchFamily="34" charset="-127"/>
                <a:cs typeface="Times New Roman" panose="02020603050405020304" pitchFamily="18" charset="0"/>
              </a:rPr>
              <a:t>Laboratory development of antifreeze grout mortar</a:t>
            </a:r>
          </a:p>
          <a:p>
            <a:pPr eaLnBrk="1" hangingPunct="1">
              <a:defRPr/>
            </a:pPr>
            <a:r>
              <a:rPr lang="en-US" altLang="zh-CN" sz="2800" dirty="0" smtClean="0">
                <a:latin typeface="+mj-lt"/>
                <a:ea typeface="Gulim" panose="020B0600000101010101" pitchFamily="34" charset="-127"/>
                <a:cs typeface="Times New Roman" panose="02020603050405020304" pitchFamily="18" charset="0"/>
              </a:rPr>
              <a:t>Field performance </a:t>
            </a:r>
            <a:r>
              <a:rPr lang="en-US" altLang="zh-CN" sz="2800" dirty="0">
                <a:latin typeface="+mj-lt"/>
                <a:ea typeface="Gulim" panose="020B0600000101010101" pitchFamily="34" charset="-127"/>
                <a:cs typeface="Times New Roman" panose="02020603050405020304" pitchFamily="18" charset="0"/>
              </a:rPr>
              <a:t>v</a:t>
            </a:r>
            <a:r>
              <a:rPr lang="en-US" altLang="zh-CN" sz="2800" dirty="0" smtClean="0">
                <a:latin typeface="+mj-lt"/>
                <a:ea typeface="Gulim" panose="020B0600000101010101" pitchFamily="34" charset="-127"/>
                <a:cs typeface="Times New Roman" panose="02020603050405020304" pitchFamily="18" charset="0"/>
              </a:rPr>
              <a:t>erification</a:t>
            </a:r>
          </a:p>
          <a:p>
            <a:pPr eaLnBrk="1" hangingPunct="1">
              <a:defRPr/>
            </a:pPr>
            <a:r>
              <a:rPr lang="en-US" altLang="ko-KR" sz="2800" dirty="0" smtClean="0">
                <a:latin typeface="+mj-lt"/>
                <a:ea typeface="Gulim" panose="020B0600000101010101" pitchFamily="34" charset="-127"/>
                <a:cs typeface="Times New Roman" panose="02020603050405020304" pitchFamily="18" charset="0"/>
              </a:rPr>
              <a:t>Summary</a:t>
            </a:r>
            <a:endParaRPr lang="en-US" altLang="ko-KR" sz="2800" dirty="0" smtClean="0">
              <a:latin typeface="+mj-lt"/>
              <a:ea typeface="Gulim" panose="020B0600000101010101" pitchFamily="34" charset="-127"/>
            </a:endParaRPr>
          </a:p>
          <a:p>
            <a:pPr eaLnBrk="1" hangingPunct="1">
              <a:defRPr/>
            </a:pPr>
            <a:endParaRPr lang="en-US" altLang="ko-KR" sz="2800" dirty="0" smtClean="0">
              <a:latin typeface="+mj-lt"/>
              <a:ea typeface="Gulim" panose="020B0600000101010101" pitchFamily="34" charset="-127"/>
            </a:endParaRPr>
          </a:p>
          <a:p>
            <a:pPr eaLnBrk="1" hangingPunct="1">
              <a:defRPr/>
            </a:pPr>
            <a:endParaRPr lang="en-US" altLang="zh-CN" sz="2800" dirty="0" smtClean="0">
              <a:latin typeface="+mj-lt"/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zh-CN" altLang="en-US" sz="2800" dirty="0" smtClean="0"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b="1" dirty="0" smtClean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45120339-29A8-49D2-B6B1-F60B738E4E41}" type="slidenum">
              <a:rPr lang="zh-CN" altLang="en-US"/>
              <a:pPr algn="r"/>
              <a:t>2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B185A058-308C-4A59-B3ED-729E027B72C9}" type="slidenum">
              <a:rPr lang="zh-CN" altLang="en-US"/>
              <a:pPr algn="r"/>
              <a:t>20</a:t>
            </a:fld>
            <a:endParaRPr lang="en-US" altLang="zh-CN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Field Test Results</a:t>
            </a:r>
          </a:p>
        </p:txBody>
      </p:sp>
      <p:sp>
        <p:nvSpPr>
          <p:cNvPr id="76804" name="Rectangle 3"/>
          <p:cNvSpPr>
            <a:spLocks noChangeArrowheads="1"/>
          </p:cNvSpPr>
          <p:nvPr/>
        </p:nvSpPr>
        <p:spPr bwMode="auto">
          <a:xfrm>
            <a:off x="503238" y="1700213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08050" indent="-436563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</a:pPr>
            <a:endParaRPr lang="zh-CN" altLang="en-US" sz="2800"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63142" y="5581637"/>
            <a:ext cx="6444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Temperature vs. Time for Different Grouting Materials (5 </a:t>
            </a:r>
            <a:r>
              <a:rPr lang="en-US" b="1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hrs</a:t>
            </a:r>
            <a:r>
              <a:rPr lang="en-US" b="1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1702023"/>
            <a:ext cx="56769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Field Test Results</a:t>
            </a:r>
            <a:endParaRPr lang="en-US" altLang="en-US" sz="3200" dirty="0" smtClean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31640" y="5733256"/>
            <a:ext cx="666074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800" b="1" kern="1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Temperature vs. Time for Different Grouting Materials (5 days)</a:t>
            </a:r>
            <a:endParaRPr lang="en-US" sz="1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1719450"/>
            <a:ext cx="574357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CA55B64C-325E-442A-88BA-E2A53291D716}" type="slidenum">
              <a:rPr lang="zh-CN" altLang="en-US">
                <a:latin typeface="Times New Roman" panose="02020603050405020304" pitchFamily="18" charset="0"/>
              </a:rPr>
              <a:pPr algn="r"/>
              <a:t>22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8704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Field Test Results</a:t>
            </a:r>
            <a:endParaRPr lang="en-US" altLang="en-US" sz="3200" dirty="0" smtClean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921160"/>
            <a:ext cx="57340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EDE65C26-27C7-448C-A9EB-3095EFD8C9A3}" type="slidenum">
              <a:rPr lang="zh-CN" altLang="en-US">
                <a:latin typeface="Times New Roman" panose="02020603050405020304" pitchFamily="18" charset="0"/>
              </a:rPr>
              <a:pPr algn="r"/>
              <a:t>23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8089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Field Test Results</a:t>
            </a:r>
            <a:endParaRPr lang="en-US" altLang="en-US" sz="3200" dirty="0" smtClean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78610" y="5733256"/>
            <a:ext cx="5365750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800" b="1" kern="1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Anchor 5 (Type I grout)</a:t>
            </a:r>
            <a:endParaRPr lang="en-US" sz="1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360" y="1748387"/>
            <a:ext cx="58102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D310A680-C8EB-44D6-838D-B733DF64F3D5}" type="slidenum">
              <a:rPr lang="zh-CN" altLang="en-US">
                <a:latin typeface="Times New Roman" panose="02020603050405020304" pitchFamily="18" charset="0"/>
              </a:rPr>
              <a:pPr algn="r"/>
              <a:t>24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8294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Field Test Results</a:t>
            </a:r>
            <a:endParaRPr lang="en-US" altLang="en-US" sz="3200" dirty="0" smtClean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85508" y="5673246"/>
            <a:ext cx="5365750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800" b="1" kern="1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Anchor 8 (Type II grout)</a:t>
            </a:r>
            <a:endParaRPr lang="en-US" sz="1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096" y="1736812"/>
            <a:ext cx="57245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0B78FBF6-D145-4E10-847A-DDFC7AB75B04}" type="slidenum">
              <a:rPr lang="zh-CN" altLang="en-US">
                <a:latin typeface="Times New Roman" panose="02020603050405020304" pitchFamily="18" charset="0"/>
              </a:rPr>
              <a:pPr algn="r"/>
              <a:t>25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8499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Field Test Results</a:t>
            </a:r>
            <a:endParaRPr lang="en-US" altLang="en-US" sz="3200" dirty="0" smtClean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15716" y="5877272"/>
            <a:ext cx="5365750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800" b="1" kern="1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Anchor 11 (antifreeze  grout mortar)</a:t>
            </a:r>
            <a:endParaRPr lang="en-US" sz="1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2" y="1880828"/>
            <a:ext cx="58388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ECA3F489-B386-4E1E-AFB6-2CCBD1EDE250}" type="slidenum">
              <a:rPr lang="zh-CN" altLang="en-US"/>
              <a:pPr algn="r"/>
              <a:t>26</a:t>
            </a:fld>
            <a:endParaRPr lang="en-US" altLang="zh-CN"/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3305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 sz="3200"/>
          </a:p>
        </p:txBody>
      </p:sp>
      <p:sp>
        <p:nvSpPr>
          <p:cNvPr id="89093" name="Rectangle 6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 sz="3200"/>
          </a:p>
        </p:txBody>
      </p:sp>
      <p:sp>
        <p:nvSpPr>
          <p:cNvPr id="89094" name="Rectangle 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 sz="3200"/>
          </a:p>
        </p:txBody>
      </p:sp>
      <p:sp>
        <p:nvSpPr>
          <p:cNvPr id="89095" name="Rectangle 11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 sz="3200"/>
          </a:p>
        </p:txBody>
      </p:sp>
      <p:sp>
        <p:nvSpPr>
          <p:cNvPr id="89096" name="矩形 9"/>
          <p:cNvSpPr>
            <a:spLocks noChangeArrowheads="1"/>
          </p:cNvSpPr>
          <p:nvPr/>
        </p:nvSpPr>
        <p:spPr bwMode="auto">
          <a:xfrm>
            <a:off x="576263" y="1708150"/>
            <a:ext cx="7999412" cy="384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469900" lvl="0" indent="-469900" algn="l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 an innovative antifreeze grout mortar</a:t>
            </a:r>
          </a:p>
          <a:p>
            <a:pPr marL="914400" lvl="1" indent="-450850" algn="l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applicable to cold regions</a:t>
            </a:r>
          </a:p>
          <a:p>
            <a:pPr marL="914400" lvl="1" indent="-450850" algn="l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depresses the freezing point of the mixing water</a:t>
            </a:r>
          </a:p>
          <a:p>
            <a:pPr marL="914400" lvl="1" indent="-450850" algn="l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gains high early-age strength and excellent flowability</a:t>
            </a:r>
          </a:p>
          <a:p>
            <a:pPr marL="469900" lvl="0" indent="-469900" algn="l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performance compared with other products</a:t>
            </a:r>
          </a:p>
          <a:p>
            <a:pPr marL="914400" lvl="1" indent="-450850" algn="l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lowest thermal disturbance</a:t>
            </a:r>
          </a:p>
          <a:p>
            <a:pPr marL="914400" lvl="1" indent="-450850" algn="l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 load distribution and no crack </a:t>
            </a:r>
            <a:r>
              <a:rPr lang="en-US" alt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</a:t>
            </a:r>
            <a:endParaRPr lang="en-US" altLang="en-US" sz="2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E560D969-FF58-4F85-8EAB-291E404FFD5C}" type="slidenum">
              <a:rPr lang="zh-CN" altLang="en-US"/>
              <a:pPr algn="r"/>
              <a:t>27</a:t>
            </a:fld>
            <a:endParaRPr lang="en-US" altLang="zh-CN"/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What’s Going on at UAF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3305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 sz="3200"/>
          </a:p>
        </p:txBody>
      </p:sp>
      <p:sp>
        <p:nvSpPr>
          <p:cNvPr id="91141" name="Rectangle 6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 sz="3200"/>
          </a:p>
        </p:txBody>
      </p:sp>
      <p:sp>
        <p:nvSpPr>
          <p:cNvPr id="91142" name="Rectangle 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 sz="3200"/>
          </a:p>
        </p:txBody>
      </p:sp>
      <p:sp>
        <p:nvSpPr>
          <p:cNvPr id="91143" name="Rectangle 11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 sz="3200"/>
          </a:p>
        </p:txBody>
      </p:sp>
      <p:sp>
        <p:nvSpPr>
          <p:cNvPr id="91144" name="矩形 9"/>
          <p:cNvSpPr>
            <a:spLocks noChangeArrowheads="1"/>
          </p:cNvSpPr>
          <p:nvPr/>
        </p:nvSpPr>
        <p:spPr bwMode="auto">
          <a:xfrm>
            <a:off x="576263" y="1708150"/>
            <a:ext cx="7999412" cy="330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0100" indent="-3429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469900" lvl="0" indent="-469900" algn="l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altLang="en-US" sz="2800" kern="0" dirty="0" smtClean="0">
                <a:solidFill>
                  <a:srgbClr val="000000"/>
                </a:solidFill>
                <a:latin typeface="Times New Roman"/>
              </a:rPr>
              <a:t>ASCE Concrete Canoe Competition</a:t>
            </a:r>
          </a:p>
          <a:p>
            <a:pPr marL="469900" lvl="0" indent="-469900" algn="l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altLang="en-US" sz="2800" kern="0" dirty="0" smtClean="0">
                <a:solidFill>
                  <a:srgbClr val="000000"/>
                </a:solidFill>
                <a:latin typeface="Times New Roman"/>
              </a:rPr>
              <a:t>International 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/>
              </a:rPr>
              <a:t>Symposium on Systematic Approaches to Environmental Sustainability in 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/>
              </a:rPr>
              <a:t>Transportation, August 2-5, 2015, Fairbanks</a:t>
            </a:r>
          </a:p>
          <a:p>
            <a:pPr marL="927100" lvl="1" indent="-469900" algn="l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altLang="en-US" sz="2800" kern="0" dirty="0">
                <a:solidFill>
                  <a:srgbClr val="000000"/>
                </a:solidFill>
                <a:latin typeface="Times New Roman"/>
                <a:hlinkClick r:id="rId2"/>
              </a:rPr>
              <a:t>http://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/>
                <a:hlinkClick r:id="rId2"/>
              </a:rPr>
              <a:t>cem.uaf.edu/cesticc/symposium.aspx</a:t>
            </a:r>
            <a:endParaRPr lang="en-US" altLang="en-US" sz="2800" kern="0" dirty="0" smtClean="0">
              <a:solidFill>
                <a:srgbClr val="000000"/>
              </a:solidFill>
              <a:latin typeface="Times New Roman"/>
            </a:endParaRPr>
          </a:p>
          <a:p>
            <a:pPr marL="457200" lvl="1" indent="0" algn="l" eaLnBrk="1" hangingPunct="1">
              <a:spcBef>
                <a:spcPct val="20000"/>
              </a:spcBef>
              <a:buClr>
                <a:srgbClr val="CC0000"/>
              </a:buClr>
              <a:defRPr/>
            </a:pPr>
            <a:endParaRPr lang="en-US" altLang="en-US" sz="2800" kern="0" dirty="0" smtClean="0">
              <a:solidFill>
                <a:srgbClr val="000000"/>
              </a:solidFill>
              <a:latin typeface="Times New Roman"/>
            </a:endParaRPr>
          </a:p>
          <a:p>
            <a:pPr algn="l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ubtitle 2"/>
          <p:cNvSpPr>
            <a:spLocks noGrp="1"/>
          </p:cNvSpPr>
          <p:nvPr>
            <p:ph type="subTitle" idx="4294967295"/>
          </p:nvPr>
        </p:nvSpPr>
        <p:spPr>
          <a:xfrm>
            <a:off x="449263" y="333375"/>
            <a:ext cx="8694737" cy="1228725"/>
          </a:xfrm>
        </p:spPr>
        <p:txBody>
          <a:bodyPr lIns="100584" anchor="b"/>
          <a:lstStyle/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3200" b="1" dirty="0" smtClean="0">
                <a:latin typeface="+mj-lt"/>
              </a:rPr>
              <a:t>Contact</a:t>
            </a:r>
          </a:p>
        </p:txBody>
      </p:sp>
      <p:sp>
        <p:nvSpPr>
          <p:cNvPr id="98307" name="AutoShape 9" descr="data:image/jpeg;base64,/9j/4AAQSkZJRgABAQAAAQABAAD/2wCEAAkGBhMSERUUEhQVFBUVFxYXGRgYGBwYGxggGBsYGBgbFxoXIiYeGRkjHRoXIC8gIycpLCwsGCAxNjAqNSYrLCkBCQoKDgwOGg8PGjIkHiQqLCwsKi01NCwtMC0yLCwsLCwvLCwsLCwsLCwsLyw1LCwsKSwsLCwsLCwsLCwsLCwsLP/AABEIAL0BCgMBIgACEQEDEQH/xAAcAAEAAgMBAQEAAAAAAAAAAAAABgcDBAUIAgH/xABKEAACAQMBBQMHBA8GBwEAAAABAgMABBESBQYHITFBUWETFCIycYGRI4KhshYlNUJSVHJzg5KTscHR0hczNGKzwhVDU2N0ovDD/8QAGwEBAAIDAQEAAAAAAAAAAAAAAAIDAQQFBgf/xAA1EQACAgEDAgIIBgEEAwAAAAABAgADEQQSIRMxQVEFFGFxgZHR4SIyM6Gx8FIGI4LBFlNi/9oADAMBAAIRAxEAPwC8aUpSIpSlIilKUiKUpSIpSlIilKUiKUpSIpSvxmwMnoKRMb3ADBT1astR6e4LMW+HhjpXehfUoPeAa1aL+qzD5S6yvYAZ90pStqUxSlKRFKUpEUpSkRSlKRFKUpEUpSkRSlKRFKUpEUpSkRSlKRFKUpEUpSkRSlR++3+sIZGiluEV0OGUhuR69gqSqW7CYLAd5IKVGP7TNm/jSfB/6af2mbN/Gk+D/wBNS6T/AOJkeonmJJ6521rnloHbzNYti71Wt2WFvMshQAsBkEA8geYFaly+XYnvNaGtZq02+JmzpwGOZjAzyFdBtpiOaOE9NIBPcT6v7vpFYbPCBpW9VB8T/wDfvqM3FwXcuepOf/vZXBv1R0iKV/MTn/iPrN9ahaSD2H8/aWDSuc22I47YTzOEQKpZj0GcDs7yfprk/wBpmzfxpPg/9NeprBsUMoyDOSxCHDGSelRj+0zZv40nwf8App/aZs38aT4P/TVnSf8AxMj1E8xJPSsVtcrIiuh1K6hlPeGGQfhWWq5OKUpSIpSlIilKUiKUpSIpSlIilKUiKUpSIpSlIilKUiKUpSIrzfxGhYbSuiVIBk5EggH0V6Htr0hWltrZ6TwSxyAMrowIPPsOD7R1zWxp7uk2cSi+rqLieV6V+V+13Zxp29zd4zY3cc3PSDpkA7Ub1veOTDxUVft1GGYMhDLJhlI6HV3fHPvrzPV2cHN5BPb+bSHMltzTPUoeQ/VJx7Ctcj0ppOsgYdxOloL+m20+MkG8V0BphXouC3iez+fvFcaCEuwVerHArLtEkyyZ662/eazx3qWdrLeSDOhSEH4THkAPa2B8a+cCp/SGt2Dzx7gP7856kuunp3H+mQ3jFvEMx2MR9GIK0ni2PQU+wekfFh3VWVZr28eWR5JDqd2LMe8k5NYa+s0VCmsIvhPE22GxyxivqOMscKCT3AZPwFfNXhwRsUWxeUKNbysC3bhQuBnuzk48axdb0l3RVX1G2yY7rKRZWwIwRBDkHl94tdSlK4JOTmdoDAxFKUrEzFKUpEUpSkRSlKRFKUpEUpSkRSlKRFKUpEUpSkRSlKRFY7j1G9h/dWSsdx6jew/uoInk2v1VycDmTX5W1sv+/i/OR/WFelM4A5MxXNq8bFJFZGXqrAqR28weYro7rbfayuo5156T6Q/CU8nX4dPECrQ4z7peUjF5GPSjAWXHan3rfNJwfA+FU1VNbi5M/OW2Iannom+sRNLG8R1RzgMGHToCT8OdV3xh3jDzJZxH5O3xqx2uR0+ap+LN3Vm3H4mLa7PmilOZIQTbg89Wv732K3P2Hwqt55mdmZiWZiWJPUknJJ9prkej/RSabUWW+Z/v9+k39XrTbUqT4rLc2bxkCRGQsAwDKVyD0Iz1B76lPDPdLz27BcZhhw8nc34KfOI5+ANdTjf/AI+P8wn15K6/VHU6YnP6R6e8yvavjgt9zf00n+2qHq+OC33N/TSf7ap1v6fxl2k/U+EntKUrjTqxSlKRFKUpEUpSkRSlKRFKUpEUpSkRSlKRFKUpEUpSkRSlKRFY7j1G9h/dWSsdx6jew/uoInk2trZf9/F+cj+sK1a2tl/38X5yP6wr0h7TgDvPVE8CurKwDKwKkHoQeRB8MV5s323Yawu3h5lD6UbHtQ9PeOanxHjXpeofxO3S89tCUGZocvH3sPv094HLxAri6W7pvg9jOtqKt68dxPPVfUMLOwVQWZiFAHUknAA8Sa+as7gxuj5SQ3kg9CIlYs9r/fN7FBx7T4V17bBWpYzmVoXbaJY+4+662FokXIyH05GHa56+4clHgPGqs43n7YJ+YT68lXnVF8bvugn5hPrSVzNIxa7J9s6GpAWrAlfVfHBb7m/ppP8AbVD1fHBb7m/ppP8AbW3rf0/jNbSfqfCT2lKVxp1YpSlIilKUiKUpSIpSlIilKUiKUpSIpSlIilKUiKUpSIpSlIitPbF6sMEsjkKqIxJPgD9J6e+tyvOPEe7dto3KM7lVl5KWJA9FegJwPdWxp6eq2Mym63prmRes1nMEkRj0V1Y+4g/wrFWSG2dzhFZj3KCf3V3CQBzOMM54nqy2uVkRXRgysAVYcwQehBrLVC8M7e5hvoWkE0cA8pq1alTmjAZU8jzx2dauptvwD/mD3An9wrzWotopbabB8x9Z3qRZYudplS79cNpDtFPNlPk7ps5A9GJusmrHRcZce8DpVvbI2WltBHDEMJGoUePeT4k5J8TWD7I4Pwz+q38q/RvDB+H/AOrfyqD+k6bFCmxePaJlNIyEsFPPsnSqhOMt6km0cIQfJxIjY7GyzEe0BhUx4r3Ek8MIs2diHbWIyVOCvLV0yM1UM+xLhM6oZRjqdBx8QMV0NDZQx3iwE+WR9Zp6sWY27T75pVePBG8VrF4wRrSViV7QGCkHHcefwqjiMda+4LhkOpGZD3qSp+I5107quqm3M0KrOm2Z6ypXM3XcmytiSSTBCSSckkouSSeprp1wSMHE7QORmKUpWJmKUpSIpSlIilKUiKUpSIpSlIilKUiKUpSIpSlIivwmtS/vmTkkbOxHYPRHtP8ACuNPs26n/vCFH4OeXwXP01o36w1nbWhZvZ2+J7S+undyxAH98J07reCFOWrUe5ef09KrDa26ENxdS3Ehc+VfVoBAA5AYJHM9PCp7Fuj+FJ8F/iT/AArbj3ViHUufeB+4Vzi/paz8mEB8sfzyf4l+zSD834pAbTdy2j9SFAe8jUfi2SPdXRVcDA5DuHIfCpqm78A+8z7ST/GsybJhHSNPgK1H9D6u45usz7yT/MuXV0pwi4+QkEpmrAWyjHREHzRX2IV/BHwFYH+n28bP2+8evj/GV5mmasTQO4U8mO4fCpf+Pn/2ft949f8A/n9/tK7zX7Vgm2Q/er8BWM7PiPWNP1RUD/p9/Bx8vvM+vj/GV7Pao4w6q4/zAN++uRebl2kn/L0HvQlfo9X6KtRtjQH/AJa/DH7qwvu5AfvSPYx/iasr9G6/T80249xI/wCsSD6jT2fnTPwE5WxdvpFFHCytiNFQMDnIUBQSOXPl2VILW/jk9RgfDt+B51y5N04z0Zx8D/CtZ902Bykgz4gg/EZrart9JVH/AHEDj3gH+/CVsumb8pxJLSuNavdR8nUSr3gjUPjjP/3OuzXXpu6o/KQfIjH2Pwmo6bfHPuilKVfIRSlKRFKUpEUpSkRSo5vndbQjRG2fHHIRqMgfmcADTpGpcn1uVVYeNe0Omm3/AGbf11sV6drBlcSl71Q4aXtSoTwy36faEcqzaBNGwOFGkFG6EAk8wQQfaO+ptVToUbaZYjBxkRSqY3h4y3KXUq2whMKsVQshYtp5FshhyJyR4YrJsHiHti+dktordioyx0FQueQyWftPZV/qlmNxwJT6yhOBLjpXH2/vNFY2/lbg46AKvNnbHqqPj4CqruOLG0buXydlEEz6qonlXx3sW9H36RUK6Hs5HbzknuVOD3l2Uql7vbO8VuvlJQ5Qcz8nE4A/zBASB48q7G6HGZZXWK9VYixwJVyEyemsHJT25I78dakdK4GVwfdIjULnB498tClRDfraO0ocSWMcbxKjNJqGWBBz6I1AkY7s1Wv9tO0P+x+zP9VK9M9gyuJl71Q4aXzSotw73uO0LXW+kTIxWQLyHepA54BH0g1x9/N4tq2bvLDHC1quj0iNTDIAOoBgcajjOKrFTF9njJmwbd3hLBpVMbE4mbXvJfJW8du74LH0CAAOpJZ8Acx8a398+I9/Z3EcIEOowws4KFvTYemFw3TUOVW+qvu28ZlfrCY3eEtilU5PxF23HGZJLVVQDJZreRQB4kvyrTsuL+05nEcUUMjnOFWJyTgZOAH7qz6o554mPWUHHMu+lUptHijteDHl4Eiz01wOufYS3OrS3P2q9zZQTSY1yJqbSMDOSOQ591V2UNWNxliXK5wJ2aVX/E7iDLYNFFb6DIwLvrGrC9F5AjmTq/VqJ7F4zXZuIhP5HyRdQ5VCCATgkHUemc+6pLprGXcJFtQittMuylBUb3zuNoIiHZ6RyEazIHxnAA06QWGT61UKu44lzHAzJJSqGPGjaA/6H7M/1VYvDPfhtoRSCbSJo256RgFW9UgEntBB93fV9mmetdxlKahHOBJpSoXv7tjadsTLaRxPbpHqkLDUwILajjUCVC4PIHtqD7K4q7VuZVhgjgeRs4AQjpzJJL4AA7awmnZ13AjENeqnacy7KVobDac28Zugonx6YT1QcnpzPZjtrl7/AG85sLNpUx5QlUjDDILHvHaAoY+6qQhLbRLSwC7jJHSqG/tp2h/2P2Z/qq6N3trrdW0U69JEDEdx6MPcwI91W20PUMtK67lsOFnRpSlUS6DXl9Nlvc3rQxY1ySyBcnA6sevZ0r1BXnXcY/bmH8+/7nrf0ZwHI8vrNLVDJUHzmvuRt1rC/R3yq6jFKD2KThsjvUgN82rj4nbz+aWLaDiSb5NMdmR6TD2Lnn3kVAOMu6vkZxdRj5Oc4fuEgHX5wGfaG76h21Nu3F75CNzrMSLDGB1PPAJ73PojPgK2TWt5W35yjeaQ1fymvabFlkgmnUDycGjWT3uwVQveeefAe7NmcBT/AIv9D/8ApW/vJu0LHd6SHlr+RaQj752lj1e4clHgBXN4DN6V2PCH98lRts6lLkef0ma6+nao9n1kb4s7da42g6Z9C3+TUdmeRc+0ty+aKsrhHu+sFgkuB5S49Nj26ckIvsxz9rGqX3sz59dZ6+cT/wCo1eh9zMf8PtMdPIRfUFQ1P4KVUSen/FazGdmvPPFPYC2t+wjAVJVEqgdBqJDAeGoE+/Fehqpbjrjzq37/ACTfXOP41RomIsx5y7VgGvMmPDLbjXOy8OcvDriJPUgKChPzSB7qpTYGwZLuUxRY16HcA/faFzpGO09BVl8Es+bXndqXHt0Nn+FRbhAftpH+RL9WtpP9s2lfCazfjFYM+OFm8nml8qscRz4ifPYSfQY+xuXsY1cXEIZ2Zd/mmqoeK+7Pmt6ZEGIrjMi47G/5i/EhvneFT1d4/Pd355CcyJA8cn5SDr84Yb31XcoYpavjiWUkqGrPhIxwL/xdx+ZH1xU02nuTLLtiG9zGYYwuQSdeVV8EDTjkxU9eyoXwL/xdx+ZH1xV1VXqXKWnHliWadQ1Qz5yMcTPuXdfkD6y1T/Cj7qwfpf8ATerg4mfcu6/IH1lqn+FH3Vg/S/6b1Zp/0H+P8Su/9Zfh/MuXf3dt76zaGPQH1IylyQAVbnzAJHo6h07a2t09lPaWUMMpXVEmGKklepPIkDl7q7FRDint/wA22fIFOHm+SX5wOs+5dXvIrSQs+Kx5zbYBcv7JUt7KdrbXwM6ZpQi+Eadv6ilvaa3uMOwVt70OihY5owQAMAFMIwAHhoPzqx8K9r2lrcST3UmghNMY0O2Sx9I+gDjAAHP8I13uKW9dhfWqiCYNNFIGUaJFyG9FxllA7j1+9rqEstqqAdoGJzgFaoknknMnXDjb3nez4nJy6DyT+1MDJ8SulvfUnqk+CW3fJ3Mlsx9GZdS/lpz+lc/qirsrnaivZYRN+h96AzzIuyGudoNAhCtJPKoJ6D0nPPHsrb3M202ztoK0mVAYxTKewE6Wz+SQG+bWzuuft5H/AOVJ9aSu1xo3Z8lcLdIPQn9F/B1HX5yj4qa6hcFhW3Yic4KQDYO4Mtzb+DaT9oMMv1GqlODA+2Q/Myf7anO4e8fnWyJUY5kt4pI27yuhvJt8OXtU1B+C/wB0h+Zk/wBtalaFK7FM2XYM6MJfdUdxp295W7W3U5WBeeO13wT8F0j3mrm2ttJbeCSZ/VjRnPjgZwPE9PfXnLYV/FLtFJ719KGUzSEhmyQS+nCgnBbA6dKho05L+Ulqm4CecmG/e5It9k2jhQJIeUpA5ny3pHJ7dL4Ue2urwO27qiltWPND5VPyW5OPc2D8+upvLv8A7LurSaA3I+URgPkpeTdVPqdjAH3VU24+3fNL6GUnC6tD/kv6LfDk3zavVXspZWHPeVMy12gqeJ6YpQGlcqdGfhrznuE323tz3zN9Ierl33stoyqi2EiRqQ4lLYB56dOk6SR9/wAxjsqtbXg7tKN1eN4FdCGVhI2QRzBHo1v6baqNuYczSv3Fhgdpb+8ew0vLaSB+jryP4LDmrD2HBqruFO4zi8kmuEI81YooI5GTtI7wo5g97KeyrL3VivFgxfMjzajzTGNOBjoBz69ldmtcWtWrIPGXmsOQ58JEOLJ+1U/th/1Y6hnAdvlbof5Ij9L12N990tq30jxiWHzXWGRCdJ5DlqwuTg56muJsPhtteykMltLAjFdJ9IkEdcEMmDzrZTaKShYZP2mu+7qh9pwJw+LOwmt9oPJj0Lj5RT2Z5Bx7QefzhVjcId40nslgJHlbfKle0rnKMPDB0+1fGpDtndqO9tRDdDLYU6l5FXxzZD2c8+BFVZecIdoW0uuzlD49VlfyUg9ueXwbnWRYl1exjgiCjVWb1GQZdhNed+J28K3d+7RkNHGoiVh0bTksw8CxOD3AGu7dbs7wXC+TmaTQeRDTRhSP82g5Ye3Nd7c/g0sLrLeMsrLzES50AjoXJ5v7MAe2lQroyzMCfZFhe78IGB7Z1+Gewmtdl5caXm1zEHqAygID80A++qz4Rt9tYfFZf9NjVqb9bL2lPiOyljjiZGWTUcMST96dJIGOXLFQDZ3CTacEqywyQJIhyrBzy7O1MEYyMeNZrdSrlmGWmLFIZQoOFlkcQ92fPbJ0UZlT5SP8pQfR+cMr7x3VRmwN5WtobuEgslzCyY6aX6K3PuBYEezur0Nu5Hci3QXjK0/paimNJ9I6cYA+9x2VWW9/CC4lu5JbXyQjkOvDMVKs3rgAA8s5Pvx2VHTWKua3PElejHDoOZq8Cv8AFXH5kfXFXVVc8Mdwrmwnlefyel4wo0MWOQwPPkKsaqNUwawkS7TqVQAyMcTD9q7r8gfXWqf4Un7awfpP9N6n2+e6+17x5Y1lhFqXyqE6SQMEayFycHngnuqM2HCLacMiyxSQI6HKsHPI+9PorZpKLUVLDJ+k1rQzWBgp4l31Q/GPeDy975FTlLcafDW2C/w9FfmmrI8z2sbB0MsQvDJ6LjAUJyz97gN63ZVdPwX2gxJLwEkkkmRiST1JOnmahpgiMWZhLNQXddqgyVbrcJrOSzge4RzK6B2w7L63pAYHTAIFdRuD2zsHEcg8fKNyrLuLsnadufJ3ksckKRhYwpBYEEYydIJGnI5k11N8IL54lGz3SOTV6RfHq4PTIPPOKrax9+A/78Sa1pszt+s89QyyWV4CP7y3m+JjbBHsOCPfXpuwvVmiSVDlJFV1PgwyKpSbg3tF2Z3eEsxLMTIxJJOST6PXNd3ZO5+3LaHyMNzAsfPA1aiueugshK9c8q2NRstAwwzKKN9ZOVOJDN2G+3cf/lv9LPV5b17AW9tJYGxllyp/BYc0Px6+BNVJBwe2kjrIjwh1YMGEjZBByDnT1zVr7pw3qwEX7o8us4KYxpwuM4A551dlV6lgSHRu0npwcFWHeUJu1t99nzzB1OHjlhkToc4IHXtVvozXb4MfdIfmZP8AbUn3/wCFc1zdme18mBIAXDMV9IciRgHqMe/PfXzuJw3vbK5aZzF/dSKuls+kwGnII6ZFbD3VtWTnkiUrU6uBjgGbXG3eDRbx2qn0pjrcf5EPLPtfH6hrhcLuH1veW8k1ypYa9CAMV9UZY+j1ySB80187U4V7VuZTLPLC8jYyS57OgACYAHcK7u5e5+1rF0TysPmxkDSIDq5ctWnUmQSB2EVXlUp2owzJ4ZrdzLxO1/ZBs3/pP+1f+dVHxE3bSyvWijBEbKroCckAjBGT19INXoTbCzGCQW5UTFG8mW6Bscs5B5Z8KqPbPDDa13KZbiWB3IAyXIwB0AATAHM/Goaa45y7ce2T1FQxhF59kn/Dbb/nez4mJy8Y8k/flMAE+1dJ99Smqo3M3A2pY3CsssQiZ08socnUoPPky+tjOCMHnVr1rXqof8JyDNiksV/EOZ8u4AJJAAGSTyAx31G5uJWzVbSbqPI7tTD9ZQR9NYeKFnNLs2VYAzNlCyr1ZQwLAAde/HaAainDXfDZyWqW04SGQagxkUaZCSeZc8umBhsdKlXUGTfyeewkXsIfb298ny75WRQSedQ6GJUMXAGQASOfbgg48a/Ps1sPxu3/AGq/zqN2nC2HUh1pJALmW4EejKlZEVVTOrBUaQc9COWKie8GyIF3gghWGNYiYcxhFCHIOcqBg5qS1VsSAT2zItZYoyQJbOzt4ba4YrBPFKwGohGDEDOMnHZkisV9vZZwyeSluIkkGPRZsEaumfbXMtd1YLG6mvU0RReb6WjVNIGk62cYOByUDAHZVXtsBr+xv9pOD5Qy64+vJE/vB4gKwH6KsJUjHOeOPmZl7HUYxzz8pd+0dqRQKHmkSJSdIZyFGTk4ye3ka5/2a2H43b/tV/nUa2TbLtnZlr5RxmKVPKgjOsxZVlPMY1qQc/5qifE3Y8EO0bNIoY40YR6lRFUNmXB1ADB5cudZrpUtsJ55mHtYDcO3EtOPfCybOm6gOAWOJF5AdSefICvn7NLH8bt/2q/zrRXcGBL2O5hSOJVjkR4ljAV9XIHA5DHPs51Wm6Iso9q3ouxAIVM4QShdIIm5BQ3LOnOMdlYSqtwSM8CGsdSAccy4bLeW1mcJFcQyOckKrqx5deQNdKoPursa1uZINoWsSW6qJ4yioAJOZRWOnAHQnpn0vCpxVNihTgS5CSMmcq83qs4naOW5hR1xlWdQRkAjIPgQffX2+8dqIVmM8QiY6VkLjSTz5BuhPI/A1WPGu1TzqzOkZcMGOPWAaMDPf1Pxqyd4LCM2U6FE0CKXC6RgYVsYHQGrDWoVT5ysOxZh5T8XfGyIJF1AQuMnyi4GTgZ59prNs/eS1nfRDcRSNgnSrhjgdTge2oRwk2bE+yn1xo2t5Q2VBzgADOe6q43cSW0jh2lHkrHcGJ18NCN17mDOvgQO+rRp1YsoPIlZvYBSR3l93W9VnE7JJcwo68irSKCO3mCeXKviTfCyXTquoBqXUuZF5gkjI58xkEe6oBxTihlm2ZKiqyzyc2AHpqzQEau8YY9e81ucbLGNbGJlRVKzqoIUDAKSkgY7MgHHhUVpU7e/Mk1rDcfKTP7MbLTq86g05058ouM4zjOeuCDWzs3b1vcFhBNHKVwW0MGxnOM46dDUUh3WjudhRRLGodrdHQgDPlNIYHPeTyJ7ia1OCe0FezeLSBJDIQ3IAlXyylj1PPWOfdUTWuwsPA4khY24A+IkqO+1h+N2/wC0X+dfv2aWH43b/tV/nVf7t7Mivtu3M4jQwW5wBpGlmHyanHQ50u3uFczaENrHvG4nWFbcHLCQKI+duDzDejzcg+01YKEzjnOM/aVm5sZ474+8te33ss5GVEuYGZiAqiRSST0AAPM1jk31sVJBu4AQSCPKLyI5EGo3srZFjfyrNZxRQeZ3S/KRooEwVQxA045EsME59XxqL8QrSFduWupYxGwgMmQAp+UcMXzyPIDOe6orSjNt57STWsq547y1rDeC2nOmGeKRu5XVj8Ac1s3l9HEheV1jQdWZgoHvNU7v9Z2pvLUbKEfnGolhbYwMFdBPk/RU+tz7uvZW7xqWQTWjyKz2y+sB0LagWBPYSnIE+PjQacEqM9/nBuIDcdvlJ9Dv5s9jgXcGfFwPpPKtu93ntIWCy3EKMVDAM6gkHoRk9DjrUSlh2XtW0aC1MEchX0AUCSRkdunkSOw4yDWhxg2asezbfIUvHJFHrxzwI3BGeuDgHFYWpCwXkTJsYKW4Mm32Z2OM+dQYyRnyi4yACR164I+Nfn2aWP43b/tV/nUc2NuRDc2uzHdU0Qxa3jKZEpkRebHwYZ55zUT2vseBd4oYRDGIiY8xhFCHMbE5XGOvhWVqrYkZPAP7TDWOADgc4lnjfSxwT53BgYz8ovLPTtrNZ7z2kpYRXELlVLsFcHCjGWOOgGRzrjQ8OLZbieQIghnhEZhCAKCDksuDgHkOgGDzqDbsbSXYt3eW10AV0F42xzk0glFB/wA4OMdAy1gVI4OzOfKZNjqRu7SzrffCydlRLqBmYgKBIpJJ5AAZ5k12KrbhRumNLX86L5Sdi0S6RhFJJ1KOzUencoHfVk1Vaqq21ZZWzMuTOBvtvKbG18uqB8Oi4JI5McE8u2o/vhsvZV3ayXBeFX0MyyxsqsTjKhgPXJOBpIz7KnF7YRzIUljSRD1V1DDl05HlXEHDzZ2rV5pDn8nl8On0VKt1XB5B9ki6M3lj2yMcDnmNpLrz5ISDyeeg5emF/wAuce/PjXD3lvU+ySBta6VaAE5GAcHkT0HUfGrhht1RQqKFUDAUAAAdwA5AVxfsD2f+J2/7NasF672cjvImo7AoPaRnjJvKsVmLdGHlJyMgHmIxzJOOgY4HiM1+bH4YQG1TN5daWjBYRzgRZYZfAAxpyTUtuNzrKQgvawsVVUGUBwqjCqPADkK2YNhW6QmBIY1hbOYwoCnV62R41EXBUCrx5zPSJYs0qvhPthbW9uLJ5FKO7CNsjSzRsV5Hp6a8/mivzi1dJ/xS09IegI9XP1flSfS7uXOrIj3HsFIItIAQQQRGMgjmDX1cbl2Mjs72sDM5LMxQEknmST3mrOunU34PaQ6LbNmZ1xMunVqGnrnIx8elUruTJatta9a4MBiYzlTLo0HMwIKl+RJGenZVvpsSAQebiJBDgjyekaME5Ix05nnXP+wLZ/4nB+oKqrsVAw55lliMxB8px9g7Ytrae22fZukyOLh2YOGMfV1GU9HmSRjrgVNq5NhunZwOJIbeKNxnDKgBGRg8/ZXWquxgxyJNAQMGVRxwgYPZzYJRS6k9xyjAe8K3wqVbwb8WXmMrrcRNricKoYFyWUgDR6wOT2jlUnu7NJUKSoro3VWAYH2g1woeHWzlbULWLPXnlh+qxK/RVosQqobPHlKyjBiV8ZyOFtuYNkK0noBvKyZPL0T0Jz2EDPsNcHhZsuO72RdWzkenK3tUmOLQ2PBlz801Ze0tjQ3Efkpo1kjyDpI5ZHTp3VqbM3Qs7eTykEEcb4I1KOeD1FOsCGPiTmOkeB4AYlGrtSTVZWcwIezuyvuaSL0fcyt7iKsPjjOvmUSZGozqdOeeAkoJx3cx8al11udZyTeXe3jaXUra8HOVxg8j15D4Vl2juvaXD65reKR8AanQMcDoMns5mrDqFLK2O0rFLBWXPea2406ts610sDiCMHBzghQCD3EGqy2vtBtjbVuigOi5hdkA7GfJQ+xZAw9hq3dl7FgtgRBEkQY5IRQuT0ycVr7Z3WtbsqbiFZCgIUnPIHqORHdVaWqrknsZY9bFQB3Ej3CTYvkNnq7evcEyknrg8k/9Rq+caht1PA28rNK0TQ5wxcqU5W+OZb0eTDHtq40tlCBAoCBdIXswBjHsxyri/YFs/wDE4P2YrKXAMzN4zDVEqqjwnDj2xZ2EiR2TxSm9vE1Ro6kRhwFYqI+QAwuAe1qinESWJ9uWoco0YFusgJBUfKPkP2dCM57DVmW+5VjG6ulrCrKQysEAIIOQR4g18ybj2DEk2kBJJJJjGSTzJrKXIrbue0w1TMMcSueJGy49nXNpeWaiIEnUI+SkoVboOWGUsCOhxU22jvrb+cwW8giaC6hLiRmBQ8yFUgjSQcdp68q7dzu9bSRJC8MbRR40IVBVcAgaR2YBIrWudzLKRFR7aEqgIUaANIJLEKRzAySffUTarABs5Gef4+Uz02Ukr4yruKe7VlaiKa0YRys/92j5GME61GcpggDly511eJ9052PaCcjy7NCzqfWz5J9RI9p5+JqcbO3EsIHDxW0SsOYJBYjxGonB8RW1tHde0uH1z28Ur4C6nQMcDOBk9nM1MagZXOTjx8ZE0n8WOMzV3FuFbZ1rpYHEMYODnBCgEHuIqudt3sf2SxNrXSGiBbIwD5MjBPTqQPfVrbN2HBbqywRJErnLBFCg8sc8eFc/7A9n/idv+zWoJaqsx88/vJvWzKB5TuqcjlVRccDGZrT1S3ygfpnTmPAbtxzbGfGrat7dY0VEUKqgKqgYAAGAAOwAVyrrc6ykdpJLWF3Y5ZmQEk95PfUKbBW+4yVqF12idS2K6B5PTowAunGMDpjHLFZa1tn7OigQRwosaDJCqMAZOTyHea2aqMtE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 sz="3200"/>
          </a:p>
        </p:txBody>
      </p:sp>
      <p:sp>
        <p:nvSpPr>
          <p:cNvPr id="49158" name="Rectangle 3"/>
          <p:cNvSpPr txBox="1">
            <a:spLocks noChangeArrowheads="1"/>
          </p:cNvSpPr>
          <p:nvPr/>
        </p:nvSpPr>
        <p:spPr bwMode="auto">
          <a:xfrm>
            <a:off x="647700" y="2024063"/>
            <a:ext cx="81010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908050" indent="-436563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304925" indent="-395288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93863" indent="-38735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93913" indent="-398463" algn="l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2800" b="1" dirty="0" smtClean="0">
                <a:latin typeface="+mj-lt"/>
              </a:rPr>
              <a:t>Dr. Jenny Liu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2400" dirty="0" smtClean="0">
                <a:latin typeface="+mj-lt"/>
              </a:rPr>
              <a:t>Center for Environmentally Sustainable Transportation in Cold Climates (</a:t>
            </a:r>
            <a:r>
              <a:rPr lang="en-US" altLang="en-US" sz="2400" dirty="0" err="1" smtClean="0">
                <a:latin typeface="+mj-lt"/>
              </a:rPr>
              <a:t>CESTiCC</a:t>
            </a:r>
            <a:r>
              <a:rPr lang="en-US" altLang="en-US" sz="2400" dirty="0" smtClean="0">
                <a:latin typeface="+mj-lt"/>
              </a:rPr>
              <a:t>) </a:t>
            </a:r>
            <a:r>
              <a:rPr lang="en-US" altLang="en-US" sz="2400" i="1" u="sng" dirty="0" smtClean="0">
                <a:solidFill>
                  <a:srgbClr val="0000FF"/>
                </a:solidFill>
                <a:latin typeface="+mj-lt"/>
              </a:rPr>
              <a:t>Ine.uaf.edu/</a:t>
            </a:r>
            <a:r>
              <a:rPr lang="en-US" altLang="en-US" sz="2400" i="1" u="sng" dirty="0" err="1" smtClean="0">
                <a:solidFill>
                  <a:srgbClr val="0000FF"/>
                </a:solidFill>
                <a:latin typeface="+mj-lt"/>
              </a:rPr>
              <a:t>cesticc</a:t>
            </a:r>
            <a:endParaRPr lang="en-US" altLang="en-US" sz="2400" i="1" u="sng" dirty="0" smtClean="0">
              <a:solidFill>
                <a:srgbClr val="0000FF"/>
              </a:solidFill>
              <a:latin typeface="+mj-lt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2400" dirty="0" smtClean="0">
                <a:latin typeface="+mj-lt"/>
              </a:rPr>
              <a:t>Dept. of Civil and Environmental Engineering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2400" dirty="0" smtClean="0">
                <a:latin typeface="+mj-lt"/>
              </a:rPr>
              <a:t>University of Alaska Fairbanks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2400" dirty="0" smtClean="0">
                <a:latin typeface="+mj-lt"/>
              </a:rPr>
              <a:t>907-474-5764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2400" dirty="0" smtClean="0">
                <a:latin typeface="+mj-lt"/>
              </a:rPr>
              <a:t>jliu6@alaska.edu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1216025"/>
          </a:xfrm>
        </p:spPr>
        <p:txBody>
          <a:bodyPr/>
          <a:lstStyle/>
          <a:p>
            <a:pPr eaLnBrk="1" hangingPunct="1"/>
            <a:r>
              <a:rPr lang="en-US" altLang="zh-CN" sz="3200" b="1" smtClean="0">
                <a:ea typeface="宋体" panose="02010600030101010101" pitchFamily="2" charset="-122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1B736315-4A08-48A0-ADE2-9E27156C7320}" type="slidenum">
              <a:rPr lang="zh-CN" altLang="en-US"/>
              <a:pPr algn="r"/>
              <a:t>3</a:t>
            </a:fld>
            <a:endParaRPr lang="en-US" altLang="zh-CN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58123" y="1881187"/>
            <a:ext cx="8606365" cy="358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469900" indent="-469900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altLang="zh-CN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Grouted 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anchors are widely used in unfrozen soil due to cost and time efficiency</a:t>
            </a:r>
            <a:r>
              <a:rPr lang="en-US" altLang="zh-CN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469900" indent="-469900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altLang="ko-KR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Unique </a:t>
            </a:r>
            <a:r>
              <a:rPr lang="en-US" altLang="ko-KR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challenges when </a:t>
            </a:r>
            <a:r>
              <a:rPr lang="en-US" altLang="ko-KR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used </a:t>
            </a:r>
            <a:r>
              <a:rPr lang="en-US" altLang="ko-KR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Alaska and other cold </a:t>
            </a:r>
            <a:r>
              <a:rPr lang="en-US" altLang="ko-KR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regions</a:t>
            </a:r>
          </a:p>
          <a:p>
            <a:pPr marL="965200" lvl="1" indent="-501650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q"/>
              <a:defRPr/>
            </a:pPr>
            <a:r>
              <a:rPr lang="en-US" altLang="zh-CN" sz="2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Elongated curing time due to low temperature and reduced or even no strength of the grout</a:t>
            </a:r>
          </a:p>
          <a:p>
            <a:pPr marL="914400" lvl="1" indent="-450850"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n-US" altLang="zh-CN" sz="2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Potential </a:t>
            </a:r>
            <a:r>
              <a:rPr lang="en-US" altLang="zh-CN" sz="2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thawing </a:t>
            </a:r>
            <a:r>
              <a:rPr lang="en-US" altLang="zh-CN" sz="2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of the </a:t>
            </a:r>
            <a:r>
              <a:rPr lang="en-US" altLang="zh-CN" sz="2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warm permafrost due to </a:t>
            </a:r>
            <a:r>
              <a:rPr lang="en-US" altLang="zh-CN" sz="2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hydration heat which might undermine anchor capacity</a:t>
            </a:r>
            <a:endParaRPr lang="en-US" altLang="zh-CN" sz="2600" b="1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F157D4B7-AEE7-484B-87FB-C6C871466077}" type="slidenum">
              <a:rPr lang="zh-CN" altLang="en-US"/>
              <a:pPr algn="r"/>
              <a:t>4</a:t>
            </a:fld>
            <a:endParaRPr lang="en-US" altLang="zh-CN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04800"/>
            <a:ext cx="7993062" cy="1216025"/>
          </a:xfrm>
        </p:spPr>
        <p:txBody>
          <a:bodyPr/>
          <a:lstStyle/>
          <a:p>
            <a:pPr eaLnBrk="1" hangingPunct="1"/>
            <a:r>
              <a:rPr lang="en-US" altLang="zh-CN" sz="3200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Research Objective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503238" y="1700213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08050" indent="-436563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</a:pPr>
            <a:endParaRPr lang="zh-CN" altLang="en-US" sz="2800">
              <a:ea typeface="宋体" panose="02010600030101010101" pitchFamily="2" charset="-122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11188" y="1798638"/>
            <a:ext cx="7993062" cy="276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469900" indent="-469900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altLang="zh-CN" sz="2800" kern="0" dirty="0" smtClean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  <a:cs typeface="Times New Roman" panose="02020603050405020304" pitchFamily="18" charset="0"/>
              </a:rPr>
              <a:t>To develop an innovative grout mortar:</a:t>
            </a:r>
          </a:p>
          <a:p>
            <a:pPr marL="914400" lvl="1" indent="-450850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q"/>
              <a:defRPr/>
            </a:pPr>
            <a:r>
              <a:rPr lang="en-US" altLang="zh-CN" sz="2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depressing the freezing point of the mix water available </a:t>
            </a:r>
            <a:r>
              <a:rPr lang="en-US" altLang="zh-CN" sz="2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the </a:t>
            </a:r>
            <a:r>
              <a:rPr lang="en-US" altLang="zh-CN" sz="2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hydration </a:t>
            </a:r>
            <a:r>
              <a:rPr lang="en-US" altLang="zh-CN" sz="2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process</a:t>
            </a:r>
          </a:p>
          <a:p>
            <a:pPr marL="914400" lvl="1" indent="-450850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q"/>
              <a:defRPr/>
            </a:pPr>
            <a:r>
              <a:rPr lang="en-US" altLang="zh-CN" sz="2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accelerating the early-age strength gain at low </a:t>
            </a:r>
            <a:r>
              <a:rPr lang="en-US" altLang="zh-CN" sz="2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temperature</a:t>
            </a:r>
          </a:p>
          <a:p>
            <a:pPr marL="914400" lvl="1" indent="-450850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q"/>
              <a:defRPr/>
            </a:pPr>
            <a:r>
              <a:rPr lang="en-US" altLang="zh-CN" sz="2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enhancing excellent </a:t>
            </a:r>
            <a:r>
              <a:rPr lang="en-US" altLang="zh-CN" sz="2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flowability for </a:t>
            </a:r>
            <a:r>
              <a:rPr lang="en-US" altLang="zh-CN" sz="2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grouting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5C44B617-91F5-45E8-B24A-0AF3993F4D21}" type="slidenum">
              <a:rPr lang="zh-CN" altLang="en-US"/>
              <a:pPr algn="r"/>
              <a:t>5</a:t>
            </a:fld>
            <a:endParaRPr lang="en-US" altLang="zh-CN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04800"/>
            <a:ext cx="8640762" cy="1216025"/>
          </a:xfrm>
        </p:spPr>
        <p:txBody>
          <a:bodyPr/>
          <a:lstStyle/>
          <a:p>
            <a:pPr eaLnBrk="1" hangingPunct="1"/>
            <a:r>
              <a:rPr lang="en-US" altLang="zh-CN" sz="3200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Development of Antifreeze Grout Mortar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503238" y="1700213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08050" indent="-436563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</a:pPr>
            <a:endParaRPr lang="zh-CN" altLang="en-US" sz="2800">
              <a:ea typeface="宋体" panose="02010600030101010101" pitchFamily="2" charset="-122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611188" y="2237723"/>
            <a:ext cx="7923212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914400" lvl="1" indent="-450850" algn="just"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n-US" altLang="zh-CN" sz="2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type I/II cement</a:t>
            </a:r>
          </a:p>
          <a:p>
            <a:pPr marL="914400" lvl="1" indent="-450850" algn="just"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n-US" altLang="zh-CN" sz="2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sand</a:t>
            </a:r>
          </a:p>
          <a:p>
            <a:pPr marL="914400" lvl="1" indent="-450850" algn="just"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n-US" altLang="zh-CN" sz="2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water</a:t>
            </a:r>
          </a:p>
          <a:p>
            <a:pPr marL="914400" lvl="1" indent="-450850" algn="just"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n-US" altLang="zh-CN" sz="2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chemical admixtures</a:t>
            </a:r>
          </a:p>
          <a:p>
            <a:pPr marL="1371600" lvl="3" indent="-450850" algn="just"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Accelerator (A)</a:t>
            </a:r>
          </a:p>
          <a:p>
            <a:pPr marL="1371600" lvl="3" indent="-450850" algn="just"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Corrosion inhibitor with slight acceleration 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properties (B)</a:t>
            </a:r>
          </a:p>
          <a:p>
            <a:pPr marL="1371600" lvl="3" indent="-450850" algn="just"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Mid-range water reducer (C)</a:t>
            </a:r>
          </a:p>
          <a:p>
            <a:pPr marL="1371600" lvl="3" indent="-450850" algn="just"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High -range water reducer (D)</a:t>
            </a: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2633" y="1776653"/>
            <a:ext cx="79930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469900" indent="-469900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altLang="zh-CN" sz="2800" kern="0" dirty="0" smtClean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  <a:cs typeface="Times New Roman" panose="02020603050405020304" pitchFamily="18" charset="0"/>
              </a:rPr>
              <a:t>Materials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183A0903-34C5-4396-AD24-B78158657ACF}" type="slidenum">
              <a:rPr lang="zh-CN" altLang="en-US"/>
              <a:pPr algn="r"/>
              <a:t>6</a:t>
            </a:fld>
            <a:endParaRPr lang="en-US" altLang="zh-CN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503238" y="1700213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08050" indent="-436563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</a:pPr>
            <a:endParaRPr lang="zh-CN" altLang="en-US" sz="2800">
              <a:ea typeface="宋体" panose="02010600030101010101" pitchFamily="2" charset="-122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03238" y="1798638"/>
            <a:ext cx="824547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469900" indent="-469900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altLang="ko-KR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Lab tests</a:t>
            </a:r>
            <a:endParaRPr lang="en-US" altLang="ko-KR" sz="2800" kern="0" baseline="-25000" dirty="0" smtClean="0">
              <a:solidFill>
                <a:srgbClr val="000000"/>
              </a:solidFill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  <a:p>
            <a:pPr marL="914400" lvl="1" indent="-450850" algn="just"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n-US" altLang="zh-CN" sz="2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2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low test </a:t>
            </a:r>
          </a:p>
          <a:p>
            <a:pPr marL="1371600" lvl="3" indent="-450850" algn="just"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ASTM 230 and ASTM C1437</a:t>
            </a: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914400" lvl="1" indent="-450850" algn="just"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n-US" altLang="zh-CN" sz="2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compressive strength </a:t>
            </a:r>
          </a:p>
          <a:p>
            <a:pPr marL="1371600" lvl="3" indent="-450850" algn="just"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 or 3-day, 7 or 28-day</a:t>
            </a:r>
          </a:p>
          <a:p>
            <a:pPr marL="1371600" lvl="3" indent="-450850" algn="just"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ASTM C109</a:t>
            </a: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914400" lvl="1" indent="-450850" algn="just"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n-US" altLang="zh-CN" sz="2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temperature monitoring</a:t>
            </a:r>
          </a:p>
          <a:p>
            <a:pPr marL="1371600" lvl="3" indent="-450850" algn="just"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ASTM C1622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44513" y="346075"/>
            <a:ext cx="8640762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zh-CN" sz="3200" b="1" kern="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Development of Antifreeze Grout Mortar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6364B8E5-566A-46FA-A5BD-7CA627C6C096}" type="slidenum">
              <a:rPr lang="zh-CN" altLang="en-US"/>
              <a:pPr algn="r"/>
              <a:t>7</a:t>
            </a:fld>
            <a:endParaRPr lang="en-US" altLang="zh-CN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04800"/>
            <a:ext cx="7923212" cy="1216025"/>
          </a:xfrm>
        </p:spPr>
        <p:txBody>
          <a:bodyPr/>
          <a:lstStyle/>
          <a:p>
            <a:pPr eaLnBrk="1" hangingPunct="1"/>
            <a:r>
              <a:rPr lang="en-US" altLang="zh-CN" sz="3200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Flow Test</a:t>
            </a: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503238" y="1700213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08050" indent="-436563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</a:pPr>
            <a:endParaRPr lang="zh-CN" altLang="en-US" sz="2800">
              <a:ea typeface="宋体" panose="02010600030101010101" pitchFamily="2" charset="-122"/>
            </a:endParaRPr>
          </a:p>
        </p:txBody>
      </p:sp>
      <p:pic>
        <p:nvPicPr>
          <p:cNvPr id="4096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2836863"/>
            <a:ext cx="2930525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2822575"/>
            <a:ext cx="2892425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矩形 12"/>
          <p:cNvSpPr>
            <a:spLocks noChangeArrowheads="1"/>
          </p:cNvSpPr>
          <p:nvPr/>
        </p:nvSpPr>
        <p:spPr bwMode="auto">
          <a:xfrm>
            <a:off x="3477175" y="2386013"/>
            <a:ext cx="20531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Sample before Test</a:t>
            </a:r>
          </a:p>
        </p:txBody>
      </p:sp>
      <p:sp>
        <p:nvSpPr>
          <p:cNvPr id="40968" name="矩形 13"/>
          <p:cNvSpPr>
            <a:spLocks noChangeArrowheads="1"/>
          </p:cNvSpPr>
          <p:nvPr/>
        </p:nvSpPr>
        <p:spPr bwMode="auto">
          <a:xfrm>
            <a:off x="6721181" y="2370138"/>
            <a:ext cx="1899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Sample after Test</a:t>
            </a:r>
            <a:endParaRPr lang="en-US" altLang="en-US" dirty="0"/>
          </a:p>
        </p:txBody>
      </p:sp>
      <p:pic>
        <p:nvPicPr>
          <p:cNvPr id="40969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2841625"/>
            <a:ext cx="2835275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矩形 12"/>
          <p:cNvSpPr>
            <a:spLocks noChangeArrowheads="1"/>
          </p:cNvSpPr>
          <p:nvPr/>
        </p:nvSpPr>
        <p:spPr bwMode="auto">
          <a:xfrm>
            <a:off x="-8864" y="2386013"/>
            <a:ext cx="29165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Flowability Test Equipment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636CF7AC-F16E-4CD8-A9DA-DD2002894430}" type="slidenum">
              <a:rPr lang="zh-CN" altLang="en-US"/>
              <a:pPr algn="r"/>
              <a:t>8</a:t>
            </a:fld>
            <a:endParaRPr lang="en-US" altLang="zh-CN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04800"/>
            <a:ext cx="7923212" cy="1216025"/>
          </a:xfrm>
        </p:spPr>
        <p:txBody>
          <a:bodyPr/>
          <a:lstStyle/>
          <a:p>
            <a:pPr eaLnBrk="1" hangingPunct="1"/>
            <a:r>
              <a:rPr lang="en-US" altLang="zh-CN" sz="3200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Temperature Monitoring </a:t>
            </a:r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503238" y="1700213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08050" indent="-436563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</a:pPr>
            <a:endParaRPr lang="zh-CN" altLang="en-US" sz="2800">
              <a:ea typeface="宋体" panose="02010600030101010101" pitchFamily="2" charset="-122"/>
            </a:endParaRPr>
          </a:p>
        </p:txBody>
      </p:sp>
      <p:pic>
        <p:nvPicPr>
          <p:cNvPr id="43014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3"/>
          <a:stretch>
            <a:fillRect/>
          </a:stretch>
        </p:blipFill>
        <p:spPr bwMode="auto">
          <a:xfrm>
            <a:off x="5832475" y="2414588"/>
            <a:ext cx="3168650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2414588"/>
            <a:ext cx="2651125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6" name="Picture 6" descr="IMG_054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44" t="1462" r="16444" b="-1462"/>
          <a:stretch>
            <a:fillRect/>
          </a:stretch>
        </p:blipFill>
        <p:spPr bwMode="auto">
          <a:xfrm>
            <a:off x="-523875" y="2414588"/>
            <a:ext cx="3317875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 smtClean="0">
                <a:cs typeface="Times New Roman" panose="02020603050405020304" pitchFamily="18" charset="0"/>
              </a:rPr>
              <a:t>Flow Results</a:t>
            </a:r>
          </a:p>
        </p:txBody>
      </p:sp>
      <p:sp>
        <p:nvSpPr>
          <p:cNvPr id="48131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4974CB50-BE19-4CD4-90EB-5D98980BAEF3}" type="slidenum">
              <a:rPr lang="zh-CN" altLang="en-US"/>
              <a:pPr algn="r"/>
              <a:t>9</a:t>
            </a:fld>
            <a:endParaRPr lang="en-US" altLang="zh-CN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2083050"/>
            <a:ext cx="7555230" cy="344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Times New Roman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ofile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</a:themeOverride>
</file>

<file path=ppt/theme/themeOverride2.xml><?xml version="1.0" encoding="utf-8"?>
<a:themeOverride xmlns:a="http://schemas.openxmlformats.org/drawingml/2006/main">
  <a:clrScheme name="Profile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15816</TotalTime>
  <Words>1675</Words>
  <Application>Microsoft Office PowerPoint</Application>
  <PresentationFormat>On-screen Show (4:3)</PresentationFormat>
  <Paragraphs>219</Paragraphs>
  <Slides>28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Profile</vt:lpstr>
      <vt:lpstr>Development of Innovative Antifreeze Grout Mortar for Anchor Application in Cold Regions</vt:lpstr>
      <vt:lpstr>Outline</vt:lpstr>
      <vt:lpstr>Introduction</vt:lpstr>
      <vt:lpstr>Research Objective</vt:lpstr>
      <vt:lpstr>Development of Antifreeze Grout Mortar</vt:lpstr>
      <vt:lpstr>PowerPoint Presentation</vt:lpstr>
      <vt:lpstr>Flow Test</vt:lpstr>
      <vt:lpstr>Temperature Monitoring </vt:lpstr>
      <vt:lpstr>Flow Results</vt:lpstr>
      <vt:lpstr>Early-age Strength</vt:lpstr>
      <vt:lpstr>Mortar Temperature (specimens in room temperature environment)</vt:lpstr>
      <vt:lpstr>PowerPoint Presentation</vt:lpstr>
      <vt:lpstr>PowerPoint Presentation</vt:lpstr>
      <vt:lpstr>Test Site Description</vt:lpstr>
      <vt:lpstr>Test Section</vt:lpstr>
      <vt:lpstr>Soil Profile and Anchor Configuration</vt:lpstr>
      <vt:lpstr>Grouting Materials</vt:lpstr>
      <vt:lpstr>Field Performance Verification</vt:lpstr>
      <vt:lpstr>Load Test Setup</vt:lpstr>
      <vt:lpstr>Field Test Results</vt:lpstr>
      <vt:lpstr>Field Test Results</vt:lpstr>
      <vt:lpstr>Field Test Results</vt:lpstr>
      <vt:lpstr>Field Test Results</vt:lpstr>
      <vt:lpstr>Field Test Results</vt:lpstr>
      <vt:lpstr>Field Test Results</vt:lpstr>
      <vt:lpstr>Summary</vt:lpstr>
      <vt:lpstr>What’s Going on at UAF</vt:lpstr>
      <vt:lpstr>PowerPoint Presentation</vt:lpstr>
    </vt:vector>
  </TitlesOfParts>
  <Company>Texas Transportation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Delamination of Concrete Pavements with Gravel Aggregates</dc:title>
  <dc:creator>TTI</dc:creator>
  <cp:lastModifiedBy>JennyL</cp:lastModifiedBy>
  <cp:revision>1424</cp:revision>
  <cp:lastPrinted>2014-11-20T21:08:25Z</cp:lastPrinted>
  <dcterms:created xsi:type="dcterms:W3CDTF">2005-06-13T18:54:46Z</dcterms:created>
  <dcterms:modified xsi:type="dcterms:W3CDTF">2014-11-24T05:50:38Z</dcterms:modified>
</cp:coreProperties>
</file>